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7" r:id="rId2"/>
    <p:sldId id="266" r:id="rId3"/>
    <p:sldId id="258" r:id="rId4"/>
    <p:sldId id="260" r:id="rId5"/>
    <p:sldId id="259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CCFF33"/>
    <a:srgbClr val="FFFF00"/>
    <a:srgbClr val="33CC33"/>
    <a:srgbClr val="CCCC00"/>
    <a:srgbClr val="CC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>
      <p:cViewPr varScale="1">
        <p:scale>
          <a:sx n="104" d="100"/>
          <a:sy n="104" d="100"/>
        </p:scale>
        <p:origin x="182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32C0C-E5AF-41E3-8E18-1E7552984841}" type="datetimeFigureOut">
              <a:rPr lang="pl-PL" smtClean="0"/>
              <a:pPr/>
              <a:t>2023-05-11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680F4-42E3-4D09-A82D-0FE80448766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80F4-42E3-4D09-A82D-0FE80448766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6B1B-AFD7-45ED-979D-ED515A781F12}" type="datetimeFigureOut">
              <a:rPr lang="pl-PL" smtClean="0"/>
              <a:pPr/>
              <a:t>2023-05-11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6F7911-AFA6-4834-A95D-796EE62268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6B1B-AFD7-45ED-979D-ED515A781F12}" type="datetimeFigureOut">
              <a:rPr lang="pl-PL" smtClean="0"/>
              <a:pPr/>
              <a:t>2023-05-11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7911-AFA6-4834-A95D-796EE62268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6B1B-AFD7-45ED-979D-ED515A781F12}" type="datetimeFigureOut">
              <a:rPr lang="pl-PL" smtClean="0"/>
              <a:pPr/>
              <a:t>2023-05-11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7911-AFA6-4834-A95D-796EE62268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6B1B-AFD7-45ED-979D-ED515A781F12}" type="datetimeFigureOut">
              <a:rPr lang="pl-PL" smtClean="0"/>
              <a:pPr/>
              <a:t>2023-05-11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6F7911-AFA6-4834-A95D-796EE62268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6B1B-AFD7-45ED-979D-ED515A781F12}" type="datetimeFigureOut">
              <a:rPr lang="pl-PL" smtClean="0"/>
              <a:pPr/>
              <a:t>2023-05-11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7911-AFA6-4834-A95D-796EE62268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6B1B-AFD7-45ED-979D-ED515A781F12}" type="datetimeFigureOut">
              <a:rPr lang="pl-PL" smtClean="0"/>
              <a:pPr/>
              <a:t>2023-05-11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7911-AFA6-4834-A95D-796EE62268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6B1B-AFD7-45ED-979D-ED515A781F12}" type="datetimeFigureOut">
              <a:rPr lang="pl-PL" smtClean="0"/>
              <a:pPr/>
              <a:t>2023-05-11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6F7911-AFA6-4834-A95D-796EE62268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6B1B-AFD7-45ED-979D-ED515A781F12}" type="datetimeFigureOut">
              <a:rPr lang="pl-PL" smtClean="0"/>
              <a:pPr/>
              <a:t>2023-05-11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7911-AFA6-4834-A95D-796EE62268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6B1B-AFD7-45ED-979D-ED515A781F12}" type="datetimeFigureOut">
              <a:rPr lang="pl-PL" smtClean="0"/>
              <a:pPr/>
              <a:t>2023-05-11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7911-AFA6-4834-A95D-796EE62268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6B1B-AFD7-45ED-979D-ED515A781F12}" type="datetimeFigureOut">
              <a:rPr lang="pl-PL" smtClean="0"/>
              <a:pPr/>
              <a:t>2023-05-11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7911-AFA6-4834-A95D-796EE62268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6B1B-AFD7-45ED-979D-ED515A781F12}" type="datetimeFigureOut">
              <a:rPr lang="pl-PL" smtClean="0"/>
              <a:pPr/>
              <a:t>2023-05-11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7911-AFA6-4834-A95D-796EE62268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FE6B1B-AFD7-45ED-979D-ED515A781F12}" type="datetimeFigureOut">
              <a:rPr lang="pl-PL" smtClean="0"/>
              <a:pPr/>
              <a:t>2023-05-11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6F7911-AFA6-4834-A95D-796EE62268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ień kobiety siedzący na krześle, na niebieskim tle, w ciemności &#10;http://www.w-spodnicy.pl/g/Kobieta.obiekt2.aspx/0/460/Kobieta/11bdb616-b2d8-4485-be44-cdfb66f73a83_20091119114751_Depresja-jesien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5857884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kobieta na krześle, samotna z głową spuszczoną w dó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84946" cy="68580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-1428792" y="642918"/>
            <a:ext cx="83785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9600" b="1" dirty="0">
                <a:ln w="1270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ysDash"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Depresja</a:t>
            </a:r>
            <a:endParaRPr lang="pl-PL" sz="9600" b="1" dirty="0">
              <a:ln w="12700">
                <a:solidFill>
                  <a:schemeClr val="accent3">
                    <a:lumMod val="40000"/>
                    <a:lumOff val="60000"/>
                  </a:schemeClr>
                </a:solidFill>
                <a:prstDash val="sysDash"/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786182" y="4214818"/>
            <a:ext cx="6143636" cy="2215991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l-PL" sz="6600" b="1" dirty="0">
                <a:ln w="1270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ysDash"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wśród </a:t>
            </a:r>
            <a:r>
              <a:rPr lang="pl-PL" sz="7200" b="1" dirty="0">
                <a:ln w="1270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ysDash"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nastolatków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deski czarnobiałe tło &#10;http://th.interia.pl/30,gc603c61b2511448/i747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1344682" y="642918"/>
            <a:ext cx="6454637" cy="14233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880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pl-PL" sz="5400" b="1" dirty="0">
                <a:ln w="3155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Czym jest depresja?</a:t>
            </a:r>
          </a:p>
        </p:txBody>
      </p:sp>
      <p:sp>
        <p:nvSpPr>
          <p:cNvPr id="6" name="Prostokąt 5"/>
          <p:cNvSpPr/>
          <p:nvPr/>
        </p:nvSpPr>
        <p:spPr>
          <a:xfrm>
            <a:off x="857224" y="2285992"/>
            <a:ext cx="7858180" cy="3416320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pl-PL" sz="2400" b="1" dirty="0">
                <a:ln w="1270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 ,, depresja”  jest używany do nazwania stanów psychologicznych, zespołów objawów i zaburzeń psychicznych , których głównym symptomem jest obniżenie podstawowego nastroju. </a:t>
            </a:r>
            <a:r>
              <a:rPr lang="pl-PL" sz="24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Depresja jest chorobą, która wpływa na wszystkie obszary życia osoby chorej. Jej wielowymiarowość oraz fakt angażowania wszystkich płaszczyzn funkcjonowania chorego sprawia że jest zaburzeniem koniecznie wymagającym leczenia. </a:t>
            </a:r>
            <a:r>
              <a:rPr lang="pl-PL" sz="2400" b="1" dirty="0">
                <a:ln w="1270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Depresja jako stan jest najczęstszym problemem psychologicznym.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widoczny z góry tere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33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142844" y="214290"/>
            <a:ext cx="929305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6600" b="1" dirty="0">
                <a:ln w="17780" cmpd="sng">
                  <a:solidFill>
                    <a:schemeClr val="tx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bg2">
                      <a:lumMod val="60000"/>
                      <a:lumOff val="40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Przygnębienie</a:t>
            </a:r>
            <a:r>
              <a:rPr lang="pl-PL" sz="6000" b="1" dirty="0">
                <a:ln w="17780" cmpd="sng">
                  <a:solidFill>
                    <a:schemeClr val="tx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bg2">
                      <a:lumMod val="60000"/>
                      <a:lumOff val="40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czy depresja?</a:t>
            </a:r>
          </a:p>
          <a:p>
            <a:pPr algn="ctr"/>
            <a:endParaRPr lang="pl-PL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2844" y="23574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n w="317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Cechy umożliwiające odróżnienie zwykłej ,,chandry” od depresji: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428596" y="3857628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428596" y="3357562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428596" y="440055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428596" y="4929198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ole tekstowe 10"/>
          <p:cNvSpPr txBox="1"/>
          <p:nvPr/>
        </p:nvSpPr>
        <p:spPr>
          <a:xfrm>
            <a:off x="785786" y="3286124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obraz kliniczny i nasilenie zaburzeń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85786" y="3857628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czas trwania zaburzeń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57224" y="4357694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funkcjonowanie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857224" y="4929198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skuteczność farmakoterapii 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amazane tło poziome kre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44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42844" y="0"/>
            <a:ext cx="8786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>
                <a:gd name="adj" fmla="val 1490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oftRound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>
                <a:ln w="1143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tx1">
                      <a:lumMod val="6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Przyczyny zaburzeń depresyjnych:</a:t>
            </a:r>
          </a:p>
        </p:txBody>
      </p:sp>
      <p:sp>
        <p:nvSpPr>
          <p:cNvPr id="5" name="Prostokąt 4"/>
          <p:cNvSpPr/>
          <p:nvPr/>
        </p:nvSpPr>
        <p:spPr>
          <a:xfrm>
            <a:off x="285720" y="1928802"/>
            <a:ext cx="3395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Środowisko rodzinne:</a:t>
            </a:r>
            <a:endParaRPr lang="pl-PL" sz="2800" b="1" cap="none" spc="0" dirty="0">
              <a:ln w="127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23574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q"/>
            </a:pPr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okazywania krytycznego stosunku do dziecka: chłód ze strony rodziców, brak akceptacji, niskie zainteresowanie wychowankiem, wysoka kontrola  w okresie dzieciństwa </a:t>
            </a:r>
            <a:b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– przy jednoczesnym silnym nacisku rodziców na osiągnięcia,  nadmierna krytyczność.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3214686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niskie rodzicielskie nagradzanie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3571876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doświadczenie przemocy w domu, utrata rodzica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39290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stres rodzinny, m.in. problemy ekonomiczne rodziny, bezrobocie oraz poważna choroba członka rodziny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450057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depresja jednego lub obojga rodziców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85720" y="4786322"/>
            <a:ext cx="22381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Inne czynniki: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0" y="521495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zmiana zamieszkania, zawód miłosny, rozstanie z przyjacielem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0" y="5572140"/>
            <a:ext cx="750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obawa przed szarym, ubogim życiem, pozbawionym perspektyw.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0" y="59293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lęk przed niektórymi nauczyciele i przedmiotami, a także rówieśnikami, którzy niekiedy brutalnie manifestują brak akceptacji. 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3000"/>
                            </p:stCondLst>
                            <p:childTnLst>
                              <p:par>
                                <p:cTn id="7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7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000"/>
                            </p:stCondLst>
                            <p:childTnLst>
                              <p:par>
                                <p:cTn id="9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stura Mężczyzny siedząca z Butelką piwa, po prawej więcej pustych butelek&#10;&lt;a href=&quot;https://pl.freepik.com/darmowe-zdjecie/alkoholiczny-azjatykci-mezczyzna-siedzi-samotnie-z-piwnymi-butelkami_5598574.htm#query=alkohol&amp;position=8&amp;from_view=search&amp;track=sph&quot;&gt;Obraz autorstwa jcomp&lt;/a&gt; na Freepik">
            <a:extLst>
              <a:ext uri="{FF2B5EF4-FFF2-40B4-BE49-F238E27FC236}">
                <a16:creationId xmlns:a16="http://schemas.microsoft.com/office/drawing/2014/main" id="{AFBB7BEA-6119-E300-5EF0-FA051FBD0E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15222"/>
            <a:ext cx="10298639" cy="687322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57158" y="285728"/>
            <a:ext cx="36433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Objawy</a:t>
            </a:r>
          </a:p>
          <a:p>
            <a:pPr algn="ctr"/>
            <a:endParaRPr lang="pl-PL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78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49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32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4184822" y="357166"/>
            <a:ext cx="4959178" cy="7540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300" dirty="0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według Kępińskiego: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28596" y="1785926"/>
            <a:ext cx="871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Depresja apatyczno – abuliczna </a:t>
            </a:r>
            <a:r>
              <a:rPr lang="pl-PL" dirty="0">
                <a:solidFill>
                  <a:schemeClr val="tx1">
                    <a:lumMod val="95000"/>
                  </a:schemeClr>
                </a:solidFill>
              </a:rPr>
              <a:t>( bierność, obniżenie nastroju, uczucie pustki i braku sensu życia, nuda, bezczynność, picie alkoholu, ekscesy seksualne, zachowania niszczycielskie 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28596" y="2714620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Depresja buntownicza </a:t>
            </a:r>
            <a:r>
              <a:rPr lang="pl-PL" dirty="0">
                <a:solidFill>
                  <a:schemeClr val="tx1">
                    <a:lumMod val="95000"/>
                  </a:schemeClr>
                </a:solidFill>
              </a:rPr>
              <a:t>( częste konflikty z dorosłymi, nasilone zachowania agresywne, gniew, poczucie niskiej wartości, autoagresja, ucieczki z domu, zachowania aspołeczne )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28596" y="3357562"/>
            <a:ext cx="871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Depresja rezygnacyjna </a:t>
            </a:r>
            <a:r>
              <a:rPr lang="pl-PL" dirty="0">
                <a:solidFill>
                  <a:schemeClr val="tx1">
                    <a:lumMod val="95000"/>
                  </a:schemeClr>
                </a:solidFill>
              </a:rPr>
              <a:t>( brak wiary we własne możliwości, przekonanie o ciągłych , nieuniknionych niepowodzeniach i klęskach, rezygnacja z marzeń, z zainteresowań, </a:t>
            </a:r>
            <a:br>
              <a:rPr lang="pl-PL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95000"/>
                  </a:schemeClr>
                </a:solidFill>
              </a:rPr>
              <a:t>z kariery, z miłości; lęk przed przyszłością, poczucie bezradności )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28596" y="4357694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Depresja labilna </a:t>
            </a:r>
            <a:r>
              <a:rPr lang="pl-PL" dirty="0">
                <a:solidFill>
                  <a:schemeClr val="tx1">
                    <a:lumMod val="95000"/>
                  </a:schemeClr>
                </a:solidFill>
              </a:rPr>
              <a:t>(zmienność nastroju, duża amplituda wahań, pustka uczuciowa, myśli </a:t>
            </a:r>
            <a:br>
              <a:rPr lang="pl-PL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95000"/>
                  </a:schemeClr>
                </a:solidFill>
              </a:rPr>
              <a:t>i zachowania samobójcze 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72074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pole tekstowe 18"/>
          <p:cNvSpPr txBox="1"/>
          <p:nvPr/>
        </p:nvSpPr>
        <p:spPr>
          <a:xfrm>
            <a:off x="428596" y="5000636"/>
            <a:ext cx="857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Inne objawy: </a:t>
            </a:r>
            <a:r>
              <a:rPr lang="pl-PL" dirty="0"/>
              <a:t>płaczliwość, zmiany apetytu, kłopoty ze snem, objawy somatyczne </a:t>
            </a:r>
            <a:br>
              <a:rPr lang="pl-PL" dirty="0"/>
            </a:br>
            <a:r>
              <a:rPr lang="pl-PL" dirty="0"/>
              <a:t>(bóle stawów, głowy, poczucie osłabnięcia, zawroty głowy, bóle w klatce piersiowej itd.) , pogorszenie pamięci, spowolnienie myślenia, nadmierna wrażliwość na krytykę.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zklanka z alkoholem, w tle rozmazana twarz kobie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650" y="0"/>
            <a:ext cx="5086350" cy="339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ramię osoby robiącej sobie zastrz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214810" cy="350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Leki w butelce oraz w tabletka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29100" cy="3362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5" name="Picture 7" descr="Szubien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338521"/>
            <a:ext cx="4929190" cy="3519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rostokąt 6"/>
          <p:cNvSpPr/>
          <p:nvPr/>
        </p:nvSpPr>
        <p:spPr>
          <a:xfrm>
            <a:off x="4738179" y="0"/>
            <a:ext cx="44058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Sięganie po alkohol</a:t>
            </a:r>
            <a:endParaRPr lang="pl-PL" sz="4000" b="0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049353" y="3357562"/>
            <a:ext cx="40946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Próby samobójcze</a:t>
            </a:r>
          </a:p>
        </p:txBody>
      </p:sp>
      <p:sp>
        <p:nvSpPr>
          <p:cNvPr id="9" name="Prostokąt 8"/>
          <p:cNvSpPr/>
          <p:nvPr/>
        </p:nvSpPr>
        <p:spPr>
          <a:xfrm>
            <a:off x="0" y="3357562"/>
            <a:ext cx="30955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>
                <a:ln w="1270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Narkomania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0" y="0"/>
            <a:ext cx="3995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Duże ilości leków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tarcza zeg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233"/>
            <a:ext cx="9144000" cy="690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142844" y="142852"/>
            <a:ext cx="8786874" cy="3286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3236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Jak </a:t>
            </a:r>
            <a:r>
              <a:rPr lang="pl-PL" sz="5400" b="1" dirty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rozpoznać</a:t>
            </a:r>
            <a:r>
              <a:rPr lang="pl-PL" sz="5400" b="1" dirty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, jak zapobiec:</a:t>
            </a:r>
          </a:p>
          <a:p>
            <a:pPr algn="ctr"/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857364"/>
            <a:ext cx="33575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ffectLst>
                  <a:glow rad="228600">
                    <a:schemeClr val="tx1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Aby rozpoznać: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42844" y="250030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dirty="0">
                <a:solidFill>
                  <a:schemeClr val="tx1">
                    <a:lumMod val="95000"/>
                  </a:schemeClr>
                </a:solidFill>
              </a:rPr>
              <a:t> znać objawy depresji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42844" y="278605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dirty="0">
                <a:solidFill>
                  <a:schemeClr val="tx1">
                    <a:lumMod val="95000"/>
                  </a:schemeClr>
                </a:solidFill>
              </a:rPr>
              <a:t> uważnie obserwować wychowanka</a:t>
            </a:r>
          </a:p>
        </p:txBody>
      </p:sp>
      <p:sp>
        <p:nvSpPr>
          <p:cNvPr id="7" name="Prostokąt 6"/>
          <p:cNvSpPr/>
          <p:nvPr/>
        </p:nvSpPr>
        <p:spPr>
          <a:xfrm>
            <a:off x="4572000" y="2214554"/>
            <a:ext cx="25364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Aby zapobiec: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143372" y="2786058"/>
            <a:ext cx="500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/>
              <a:t>okazywać ciepło i zainteresowanie wychowankiem</a:t>
            </a:r>
            <a:endParaRPr lang="pl-PL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143372" y="3357562"/>
            <a:ext cx="500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/>
              <a:t> okazywać ,,zachowania wyrażające miłość”, ,,liberalne” i ,,nagradzające”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143372" y="400050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/>
              <a:t> nie stosować zbyt wysokich wymagań </a:t>
            </a:r>
            <a:br>
              <a:rPr lang="pl-PL" dirty="0"/>
            </a:br>
            <a:r>
              <a:rPr lang="pl-PL" dirty="0"/>
              <a:t>i oczekiwań w stosunku do dziecka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143372" y="464344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/>
              <a:t> nie unikać problemów wychowanka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143372" y="5000636"/>
            <a:ext cx="500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/>
              <a:t> walczyć by nie stracić kontaktu z adolescentem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8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8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8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8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8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8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8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4282" y="-214338"/>
            <a:ext cx="9286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5720" y="50004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7" name="Prostokąt 6"/>
          <p:cNvSpPr/>
          <p:nvPr/>
        </p:nvSpPr>
        <p:spPr>
          <a:xfrm>
            <a:off x="285720" y="1071546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8" name="Prostokąt 7"/>
          <p:cNvSpPr/>
          <p:nvPr/>
        </p:nvSpPr>
        <p:spPr>
          <a:xfrm>
            <a:off x="285720" y="1643050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</a:p>
        </p:txBody>
      </p:sp>
      <p:sp>
        <p:nvSpPr>
          <p:cNvPr id="9" name="Prostokąt 8"/>
          <p:cNvSpPr/>
          <p:nvPr/>
        </p:nvSpPr>
        <p:spPr>
          <a:xfrm>
            <a:off x="285720" y="2214554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8572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14282" y="3214686"/>
            <a:ext cx="785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85720" y="3786190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14282" y="4214818"/>
            <a:ext cx="714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85720" y="478632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85720" y="5357826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214282" y="5786454"/>
            <a:ext cx="714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285852" y="1132772"/>
            <a:ext cx="76438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Elżbieta </a:t>
            </a:r>
            <a:r>
              <a:rPr lang="pl-PL" sz="2400" b="1" dirty="0" err="1"/>
              <a:t>Trzęsowska</a:t>
            </a:r>
            <a:r>
              <a:rPr lang="pl-PL" sz="2400" b="1" dirty="0"/>
              <a:t>-Greszta ,,Depresja wieku dorastania”  </a:t>
            </a:r>
            <a:r>
              <a:rPr lang="pl-PL" sz="2400" dirty="0"/>
              <a:t>Rozdziały:</a:t>
            </a:r>
          </a:p>
          <a:p>
            <a:pPr>
              <a:buFont typeface="Courier New" pitchFamily="49" charset="0"/>
              <a:buChar char="o"/>
            </a:pPr>
            <a:r>
              <a:rPr lang="pl-PL" sz="2400" dirty="0"/>
              <a:t> ,,przygnębienie czy depresja”</a:t>
            </a:r>
          </a:p>
          <a:p>
            <a:pPr>
              <a:buFont typeface="Courier New" pitchFamily="49" charset="0"/>
              <a:buChar char="o"/>
            </a:pPr>
            <a:r>
              <a:rPr lang="pl-PL" sz="2400" dirty="0"/>
              <a:t> ,,typy depresji młodzieńczej w ujęciu Kępińskiego”</a:t>
            </a:r>
          </a:p>
          <a:p>
            <a:pPr>
              <a:buFont typeface="Courier New" pitchFamily="49" charset="0"/>
              <a:buChar char="o"/>
            </a:pPr>
            <a:r>
              <a:rPr lang="pl-PL" sz="2400" dirty="0"/>
              <a:t> ,,funkcjonowanie w depresji”</a:t>
            </a:r>
          </a:p>
          <a:p>
            <a:pPr>
              <a:buFont typeface="Courier New" pitchFamily="49" charset="0"/>
              <a:buChar char="o"/>
            </a:pPr>
            <a:r>
              <a:rPr lang="pl-PL" sz="2400" dirty="0"/>
              <a:t> ,,współwystępowanie depresji z innymi zaburzeniami”</a:t>
            </a:r>
          </a:p>
          <a:p>
            <a:pPr>
              <a:buFont typeface="Courier New" pitchFamily="49" charset="0"/>
              <a:buChar char="o"/>
            </a:pPr>
            <a:r>
              <a:rPr lang="pl-PL" sz="2400" dirty="0"/>
              <a:t> ,,czynniki genetyczne”</a:t>
            </a:r>
          </a:p>
          <a:p>
            <a:pPr>
              <a:buFont typeface="Courier New" pitchFamily="49" charset="0"/>
              <a:buChar char="o"/>
            </a:pPr>
            <a:r>
              <a:rPr lang="pl-PL" sz="2400" dirty="0"/>
              <a:t> ,,właściwości rodzicielskie”</a:t>
            </a:r>
          </a:p>
          <a:p>
            <a:pPr>
              <a:buFont typeface="Courier New" pitchFamily="49" charset="0"/>
              <a:buChar char="o"/>
            </a:pPr>
            <a:r>
              <a:rPr lang="pl-PL" sz="2400" dirty="0"/>
              <a:t> ,,depresja rodziców i inne cechy środowiska rodzinnego”</a:t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720</TotalTime>
  <Words>521</Words>
  <Application>Microsoft Office PowerPoint</Application>
  <PresentationFormat>Pokaz na ekranie (4:3)</PresentationFormat>
  <Paragraphs>63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Calibri</vt:lpstr>
      <vt:lpstr>Courier New</vt:lpstr>
      <vt:lpstr>Franklin Gothic Book</vt:lpstr>
      <vt:lpstr>Franklin Gothic Medium</vt:lpstr>
      <vt:lpstr>Wingdings</vt:lpstr>
      <vt:lpstr>Wingdings 2</vt:lpstr>
      <vt:lpstr>Wędrówka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Depresja wśród nastolatków</dc:title>
  <dc:creator>xxx</dc:creator>
  <cp:lastModifiedBy>Marek Tomczyk</cp:lastModifiedBy>
  <cp:revision>79</cp:revision>
  <dcterms:created xsi:type="dcterms:W3CDTF">2010-05-05T17:06:41Z</dcterms:created>
  <dcterms:modified xsi:type="dcterms:W3CDTF">2023-05-11T09:29:42Z</dcterms:modified>
</cp:coreProperties>
</file>