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2" r:id="rId4"/>
    <p:sldId id="258" r:id="rId5"/>
    <p:sldId id="259" r:id="rId6"/>
    <p:sldId id="260" r:id="rId7"/>
    <p:sldId id="261" r:id="rId8"/>
    <p:sldId id="262" r:id="rId9"/>
    <p:sldId id="271" r:id="rId10"/>
    <p:sldId id="263" r:id="rId11"/>
    <p:sldId id="266" r:id="rId12"/>
    <p:sldId id="265" r:id="rId13"/>
    <p:sldId id="267" r:id="rId14"/>
    <p:sldId id="268" r:id="rId15"/>
    <p:sldId id="269" r:id="rId16"/>
    <p:sldId id="273" r:id="rId17"/>
    <p:sldId id="275" r:id="rId18"/>
    <p:sldId id="276" r:id="rId19"/>
    <p:sldId id="291" r:id="rId20"/>
    <p:sldId id="277" r:id="rId21"/>
    <p:sldId id="278" r:id="rId22"/>
    <p:sldId id="292" r:id="rId23"/>
    <p:sldId id="293" r:id="rId24"/>
    <p:sldId id="279" r:id="rId25"/>
    <p:sldId id="280" r:id="rId26"/>
    <p:sldId id="295" r:id="rId27"/>
    <p:sldId id="281" r:id="rId28"/>
    <p:sldId id="296" r:id="rId29"/>
    <p:sldId id="282" r:id="rId30"/>
    <p:sldId id="283" r:id="rId31"/>
    <p:sldId id="284" r:id="rId32"/>
    <p:sldId id="285" r:id="rId33"/>
    <p:sldId id="286" r:id="rId34"/>
    <p:sldId id="287" r:id="rId35"/>
    <p:sldId id="288" r:id="rId36"/>
    <p:sldId id="289" r:id="rId37"/>
    <p:sldId id="290"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9/17/2023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cke.gov.pl/images/_EGZAMIN_OSMOKLASISTY/2024/komunikaty/20230817%20E8%202024%20Informacja%20COMPL%20FIN.pdf" TargetMode="External"/><Relationship Id="rId2" Type="http://schemas.openxmlformats.org/officeDocument/2006/relationships/hyperlink" Target="https://cke.gov.pl/images/_EGZAMIN_OSMOKLASISTY/2024/komunikaty/20230817%20E8_24%20Komunikat%20o%20dostosowaniach%20FIN.pdf" TargetMode="External"/><Relationship Id="rId1" Type="http://schemas.openxmlformats.org/officeDocument/2006/relationships/slideLayout" Target="../slideLayouts/slideLayout7.xml"/><Relationship Id="rId5" Type="http://schemas.openxmlformats.org/officeDocument/2006/relationships/hyperlink" Target="http://www.cke.gov.pl/" TargetMode="External"/><Relationship Id="rId4" Type="http://schemas.openxmlformats.org/officeDocument/2006/relationships/hyperlink" Target="https://cke.gov.pl/images/_KOMUNIKATY/20230817%20E8%20EM%20Komunikat%20o%20harmonogramie%202024%20FIN.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Egzamin ósmoklasisty</a:t>
            </a:r>
            <a:br>
              <a:rPr lang="pl-PL" dirty="0"/>
            </a:br>
            <a:r>
              <a:rPr lang="pl-PL" dirty="0"/>
              <a:t>2023/2024</a:t>
            </a:r>
          </a:p>
        </p:txBody>
      </p:sp>
      <p:sp>
        <p:nvSpPr>
          <p:cNvPr id="3" name="Podtytuł 2"/>
          <p:cNvSpPr>
            <a:spLocks noGrp="1"/>
          </p:cNvSpPr>
          <p:nvPr>
            <p:ph type="subTitle" idx="1"/>
          </p:nvPr>
        </p:nvSpPr>
        <p:spPr>
          <a:xfrm>
            <a:off x="2589212" y="4840134"/>
            <a:ext cx="8915399" cy="1126283"/>
          </a:xfrm>
        </p:spPr>
        <p:txBody>
          <a:bodyPr/>
          <a:lstStyle/>
          <a:p>
            <a:r>
              <a:rPr lang="pl-PL" dirty="0"/>
              <a:t>14.09.2023</a:t>
            </a:r>
          </a:p>
          <a:p>
            <a:r>
              <a:rPr lang="pl-PL" dirty="0"/>
              <a:t>spotkanie informacyjne dla rodziców/opiekunów prawnych uczniów klas VIII.</a:t>
            </a:r>
          </a:p>
        </p:txBody>
      </p:sp>
    </p:spTree>
    <p:extLst>
      <p:ext uri="{BB962C8B-B14F-4D97-AF65-F5344CB8AC3E}">
        <p14:creationId xmlns:p14="http://schemas.microsoft.com/office/powerpoint/2010/main" val="403607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55765" y="2879630"/>
            <a:ext cx="8911687" cy="1280890"/>
          </a:xfrm>
        </p:spPr>
        <p:txBody>
          <a:bodyPr>
            <a:normAutofit fontScale="90000"/>
          </a:bodyPr>
          <a:lstStyle/>
          <a:p>
            <a:r>
              <a:rPr lang="pl-PL" sz="2200" b="1" dirty="0"/>
              <a:t>DOSTOSOWANIE WARUNKÓW I FORM PRZEPROWADZANIA EGZAMINU ÓSMOKLASISTY  DO POTRZEB EDUKACYJNYCH I MOŻLIWOŚCI PSYCHOFIZYCZNYCH ZDAJĄCYCH</a:t>
            </a:r>
            <a:br>
              <a:rPr lang="pl-PL" dirty="0"/>
            </a:br>
            <a:endParaRPr lang="pl-PL" dirty="0"/>
          </a:p>
        </p:txBody>
      </p:sp>
    </p:spTree>
    <p:extLst>
      <p:ext uri="{BB962C8B-B14F-4D97-AF65-F5344CB8AC3E}">
        <p14:creationId xmlns:p14="http://schemas.microsoft.com/office/powerpoint/2010/main" val="221344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438400" y="1351568"/>
            <a:ext cx="9387840" cy="5078313"/>
          </a:xfrm>
          <a:prstGeom prst="rect">
            <a:avLst/>
          </a:prstGeom>
        </p:spPr>
        <p:txBody>
          <a:bodyPr wrap="square">
            <a:spAutoFit/>
          </a:bodyPr>
          <a:lstStyle/>
          <a:p>
            <a:r>
              <a:rPr lang="pl-PL" b="1" dirty="0">
                <a:latin typeface="Times New Roman" panose="02020603050405020304" pitchFamily="18" charset="0"/>
                <a:cs typeface="Times New Roman" panose="02020603050405020304" pitchFamily="18" charset="0"/>
              </a:rPr>
              <a:t>Rada pedagogiczna, spośród możliwych sposobów dostosowania warunków i form przeprowadzania egzaminu ósmoklasisty, wymienionych w komunikacie o dostosowaniach, wskazuje sposób lub sposoby dostosowania warunków lub formy przeprowadzania egzaminu ósmoklasisty dla ucznia. </a:t>
            </a:r>
            <a:endParaRPr lang="pl-PL" dirty="0">
              <a:latin typeface="Times New Roman" panose="02020603050405020304" pitchFamily="18" charset="0"/>
              <a:cs typeface="Times New Roman" panose="02020603050405020304" pitchFamily="18" charset="0"/>
            </a:endParaRPr>
          </a:p>
          <a:p>
            <a:r>
              <a:rPr lang="pl-PL" b="1" dirty="0">
                <a:latin typeface="Times New Roman" panose="02020603050405020304" pitchFamily="18" charset="0"/>
                <a:cs typeface="Times New Roman" panose="02020603050405020304" pitchFamily="18" charset="0"/>
              </a:rPr>
              <a:t> </a:t>
            </a:r>
            <a:endParaRPr lang="pl-PL" dirty="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Możliwe sposoby dostosowania warunków i form przeprowadzania egzaminu ósmoklasisty do potrzeb edukacyjnych i możliwości psychofizycznych zdających są wymienione w komunikacie o dostosowaniach (dostępny na stronie CKE).</a:t>
            </a:r>
          </a:p>
          <a:p>
            <a:r>
              <a:rPr lang="pl-PL" dirty="0">
                <a:latin typeface="Times New Roman" panose="02020603050405020304" pitchFamily="18" charset="0"/>
                <a:cs typeface="Times New Roman" panose="02020603050405020304" pitchFamily="18" charset="0"/>
              </a:rPr>
              <a:t> </a:t>
            </a:r>
          </a:p>
          <a:p>
            <a:r>
              <a:rPr lang="pl-PL" b="1" dirty="0">
                <a:latin typeface="Times New Roman" panose="02020603050405020304" pitchFamily="18" charset="0"/>
                <a:cs typeface="Times New Roman" panose="02020603050405020304" pitchFamily="18" charset="0"/>
              </a:rPr>
              <a:t>Dostosowanie formy</a:t>
            </a:r>
            <a:r>
              <a:rPr lang="pl-PL" dirty="0">
                <a:latin typeface="Times New Roman" panose="02020603050405020304" pitchFamily="18" charset="0"/>
                <a:cs typeface="Times New Roman" panose="02020603050405020304" pitchFamily="18" charset="0"/>
              </a:rPr>
              <a:t> przeprowadzania egzaminu ósmoklasisty polega na przygotowaniu odrębnych arkuszy egzaminacyjnych dostosowanych do: </a:t>
            </a:r>
          </a:p>
          <a:p>
            <a:r>
              <a:rPr lang="pl-PL" dirty="0">
                <a:latin typeface="Times New Roman" panose="02020603050405020304" pitchFamily="18" charset="0"/>
                <a:cs typeface="Times New Roman" panose="02020603050405020304" pitchFamily="18" charset="0"/>
              </a:rPr>
              <a:t>a. rodzaju niepełnosprawności ucznia, posiadającego orzeczenie o potrzebie kształcenia specjalnego wydane ze względu na niepełnosprawność LUB </a:t>
            </a:r>
          </a:p>
          <a:p>
            <a:r>
              <a:rPr lang="pl-PL" dirty="0">
                <a:latin typeface="Times New Roman" panose="02020603050405020304" pitchFamily="18" charset="0"/>
                <a:cs typeface="Times New Roman" panose="02020603050405020304" pitchFamily="18" charset="0"/>
              </a:rPr>
              <a:t>b. potrzeb ucznia, któremu ograniczona znajomość języka polskiego utrudnia zrozumienie czytanego tekstu (dotyczy egzaminu z języka polskiego i matematyki) – na podstawie pozytywnej opinii rady pedagogicznej</a:t>
            </a:r>
          </a:p>
          <a:p>
            <a:r>
              <a:rPr lang="pl-PL" dirty="0">
                <a:latin typeface="Times New Roman" panose="02020603050405020304" pitchFamily="18" charset="0"/>
                <a:cs typeface="Times New Roman" panose="02020603050405020304" pitchFamily="18" charset="0"/>
              </a:rPr>
              <a:t>c. potrzeb ucznia-obywatela Ukrainy (dotyczy egzaminu z każdego przedmiotu)-na podstawie pozytywnej opinii rady pedagogicznej.</a:t>
            </a:r>
          </a:p>
        </p:txBody>
      </p:sp>
    </p:spTree>
    <p:extLst>
      <p:ext uri="{BB962C8B-B14F-4D97-AF65-F5344CB8AC3E}">
        <p14:creationId xmlns:p14="http://schemas.microsoft.com/office/powerpoint/2010/main" val="13224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12135" y="1867437"/>
            <a:ext cx="9383547" cy="3693319"/>
          </a:xfrm>
          <a:prstGeom prst="rect">
            <a:avLst/>
          </a:prstGeom>
        </p:spPr>
        <p:txBody>
          <a:bodyPr wrap="square">
            <a:spAutoFit/>
          </a:bodyPr>
          <a:lstStyle/>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Arkusze w dostosowanej formie są przygotowywane dla uczniów: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z autyzmem, w tym z zespołem </a:t>
            </a:r>
            <a:r>
              <a:rPr lang="pl-PL"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Aspergera</a:t>
            </a: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słabowidzących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niewidomych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słabosłyszących i niesłyszących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z niepełnosprawnością intelektualną w stopniu lekkim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 z afazją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 z niepełnosprawnością ruchową spowodowaną mózgowym porażeniem dziecięcym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 którym ograniczona znajomość języka polskiego utrudnia zrozumienie czytanego tekstu (dotyczy egzaminu z języka polskiego i matematyki) </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obywateli Ukrainy (Ustawa z dn. 12 marca 2022 r. o pomocy obywatelom Ukrainy…)</a:t>
            </a:r>
          </a:p>
          <a:p>
            <a:pPr algn="just">
              <a:spcAft>
                <a:spcPts val="0"/>
              </a:spcAft>
            </a:pPr>
            <a:r>
              <a:rPr lang="pl-P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j. z niepełnosprawnościami sprzężonymi</a:t>
            </a:r>
          </a:p>
          <a:p>
            <a:pPr algn="just">
              <a:spcAft>
                <a:spcPts val="0"/>
              </a:spcAft>
            </a:pPr>
            <a:r>
              <a:rPr lang="pl-PL"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 z zaburzeniem widzenia barw.</a:t>
            </a:r>
          </a:p>
        </p:txBody>
      </p:sp>
    </p:spTree>
    <p:extLst>
      <p:ext uri="{BB962C8B-B14F-4D97-AF65-F5344CB8AC3E}">
        <p14:creationId xmlns:p14="http://schemas.microsoft.com/office/powerpoint/2010/main" val="1162202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255520" y="1398627"/>
            <a:ext cx="9448800" cy="4524315"/>
          </a:xfrm>
          <a:prstGeom prst="rect">
            <a:avLst/>
          </a:prstGeom>
        </p:spPr>
        <p:txBody>
          <a:bodyPr wrap="square">
            <a:spAutoFit/>
          </a:bodyPr>
          <a:lstStyle/>
          <a:p>
            <a:pPr indent="449580" algn="just">
              <a:spcAft>
                <a:spcPts val="0"/>
              </a:spcAft>
            </a:pPr>
            <a:r>
              <a:rPr lang="pl-PL" b="1" dirty="0">
                <a:solidFill>
                  <a:srgbClr val="000000"/>
                </a:solidFill>
                <a:latin typeface="Times New Roman" panose="02020603050405020304" pitchFamily="18" charset="0"/>
                <a:ea typeface="Calibri" panose="020F0502020204030204" pitchFamily="34" charset="0"/>
              </a:rPr>
              <a:t>Dostosowanie warunków</a:t>
            </a:r>
            <a:r>
              <a:rPr lang="pl-PL" dirty="0">
                <a:solidFill>
                  <a:srgbClr val="000000"/>
                </a:solidFill>
                <a:latin typeface="Times New Roman" panose="02020603050405020304" pitchFamily="18" charset="0"/>
                <a:ea typeface="Calibri" panose="020F0502020204030204" pitchFamily="34" charset="0"/>
              </a:rPr>
              <a:t> przeprowadzania egzaminu ósmoklasisty polega między innymi na:</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a. zminimalizowaniu ograniczeń wynikających z niepełnosprawności, niedostosowania społecznego lub zagrożenia niedostosowaniem społecznym ucznia </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b. zapewnieniu uczniowi miejsca pracy odpowiedniego do jego potrzeb edukacyjnych oraz możliwości psychofizycznych </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c. wykorzystaniu odpowiedniego sprzętu specjalistycznego i środków dydaktycznych </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d. odpowiednim przedłużeniu czasu przewidzianego na przeprowadzenie egzaminu ósmoklasisty z danego przedmiotu lub przedmiotów </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e. ustaleniu zasad oceniania rozwiązań zadań wykorzystywanych do przeprowadzania egzaminu ósmoklasisty, o których mowa w art. 9a ust. 2 pkt 2 ustawy, uwzględniających potrzeby edukacyjne oraz możliwości psychofizyczne ucznia </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f. zapewnieniu obecności i pomocy w czasie egzaminu ósmoklasisty nauczyciela wspomagającego ucznia w czytaniu i/lub pisaniu lub specjalisty odpowiednio z zakresu danego rodzaju niepełnosprawności, niedostosowania społecznego lub zagrożenia niedostosowaniem społecznym, jeżeli jest to niezbędne do uzyskania właściwego kontaktu z uczniem i/lub pomocy w obsłudze sprzętu specjalistycznego i środków dydaktycznych. </a:t>
            </a:r>
            <a:endParaRPr lang="pl-PL"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620577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965960" y="747461"/>
            <a:ext cx="9753600" cy="5509200"/>
          </a:xfrm>
          <a:prstGeom prst="rect">
            <a:avLst/>
          </a:prstGeom>
        </p:spPr>
        <p:txBody>
          <a:bodyPr wrap="square">
            <a:spAutoFit/>
          </a:bodyPr>
          <a:lstStyle/>
          <a:p>
            <a:pPr algn="just">
              <a:spcAft>
                <a:spcPts val="0"/>
              </a:spcAft>
            </a:pPr>
            <a:r>
              <a:rPr lang="pl-PL" sz="1600" b="1" dirty="0">
                <a:solidFill>
                  <a:srgbClr val="000000"/>
                </a:solidFill>
                <a:latin typeface="Times New Roman" panose="02020603050405020304" pitchFamily="18" charset="0"/>
                <a:ea typeface="Calibri" panose="020F0502020204030204" pitchFamily="34" charset="0"/>
              </a:rPr>
              <a:t>Dokumenty, na podstawie których przyznawane jest dostosowanie formy lub warunków przeprowadzania egzaminu ósmoklasisty, to: </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 </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a. orzeczenie o potrzebie kształcenia specjalnego wydane ze względu na niepełnosprawność  (F/W)</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b. orzeczenie o potrzebie kształcenia specjalnego wydane ze względu na niedostosowanie społeczne lub zagrożenie niedostosowaniem społecznym  (W)</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c. orzeczenie o potrzebie indywidualnego nauczania (W)</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d. zaświadczenie o stanie zdrowia wydane przez lekarza – chory lub niesprawny czasowo uczeń z chorobami przewlekłymi (W)</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e. opinia poradni psychologiczno-pedagogicznej, w tym poradni specjalistycznej, o specyficznych trudnościach w uczeniu się, w tym z dysleksją, dysgrafią, dysortografia, dyskalkulią. </a:t>
            </a:r>
            <a:r>
              <a:rPr lang="pl-PL" sz="1600" u="sng" dirty="0">
                <a:solidFill>
                  <a:srgbClr val="000000"/>
                </a:solidFill>
                <a:latin typeface="Times New Roman" panose="02020603050405020304" pitchFamily="18" charset="0"/>
                <a:ea typeface="Calibri" panose="020F0502020204030204" pitchFamily="34" charset="0"/>
              </a:rPr>
              <a:t>NIE DOTYCZY to uczniów posiadających opinie dotyczącą objęcia danego ucznia opieką psychologiczno-pedagogiczną.</a:t>
            </a:r>
            <a:r>
              <a:rPr lang="pl-PL" sz="1600" dirty="0">
                <a:solidFill>
                  <a:srgbClr val="000000"/>
                </a:solidFill>
                <a:latin typeface="Times New Roman" panose="02020603050405020304" pitchFamily="18" charset="0"/>
                <a:ea typeface="Calibri" panose="020F0502020204030204" pitchFamily="34" charset="0"/>
              </a:rPr>
              <a:t> (W)</a:t>
            </a:r>
            <a:endParaRPr lang="pl-PL" sz="1600" dirty="0">
              <a:solidFill>
                <a:srgbClr val="000000"/>
              </a:solidFill>
              <a:latin typeface="Arial" panose="020B0604020202020204" pitchFamily="34" charset="0"/>
              <a:ea typeface="Calibri" panose="020F0502020204030204" pitchFamily="34" charset="0"/>
            </a:endParaRPr>
          </a:p>
          <a:p>
            <a:pPr algn="just">
              <a:spcAft>
                <a:spcPts val="0"/>
              </a:spcAft>
            </a:pPr>
            <a:r>
              <a:rPr lang="pl-PL" sz="1600" dirty="0">
                <a:solidFill>
                  <a:srgbClr val="000000"/>
                </a:solidFill>
                <a:latin typeface="Times New Roman" panose="02020603050405020304" pitchFamily="18" charset="0"/>
                <a:ea typeface="Calibri" panose="020F0502020204030204" pitchFamily="34" charset="0"/>
              </a:rPr>
              <a:t>f. pozytywna opinia rady pedagogicznej w przypadku uczniów (wydana na wniosek rodzica/opiekuna, nauczyciela specjalisty za zgodą rodzica): </a:t>
            </a:r>
            <a:endParaRPr lang="pl-PL" sz="1600" dirty="0">
              <a:solidFill>
                <a:srgbClr val="000000"/>
              </a:solidFill>
              <a:latin typeface="Arial" panose="020B0604020202020204" pitchFamily="34" charset="0"/>
              <a:ea typeface="Calibri" panose="020F0502020204030204" pitchFamily="34" charset="0"/>
            </a:endParaRPr>
          </a:p>
          <a:p>
            <a:pPr marL="342900" lvl="0" indent="-342900" algn="just">
              <a:spcAft>
                <a:spcPts val="0"/>
              </a:spcAft>
              <a:buFont typeface="Symbol" panose="05050102010706020507" pitchFamily="18" charset="2"/>
              <a:buChar char=""/>
            </a:pPr>
            <a:r>
              <a:rPr lang="pl-PL" sz="1600" dirty="0">
                <a:solidFill>
                  <a:srgbClr val="000000"/>
                </a:solidFill>
                <a:latin typeface="Times New Roman" panose="02020603050405020304" pitchFamily="18" charset="0"/>
                <a:ea typeface="Calibri" panose="020F0502020204030204" pitchFamily="34" charset="0"/>
              </a:rPr>
              <a:t>objętych pomocą psychologiczno-pedagogiczną w szkole ze względu na trudności adaptacyjne związane z wcześniejszym kształceniem za granicą, zaburzenia komunikacji językowej lub sytuację kryzysową lub traumatyczną (W)</a:t>
            </a:r>
            <a:endParaRPr lang="pl-PL" sz="1600" dirty="0">
              <a:solidFill>
                <a:srgbClr val="000000"/>
              </a:solidFill>
              <a:latin typeface="Arial" panose="020B0604020202020204" pitchFamily="34" charset="0"/>
              <a:ea typeface="Calibri" panose="020F0502020204030204" pitchFamily="34" charset="0"/>
            </a:endParaRPr>
          </a:p>
          <a:p>
            <a:pPr marL="342900" lvl="0" indent="-342900" algn="just">
              <a:spcAft>
                <a:spcPts val="0"/>
              </a:spcAft>
              <a:buFont typeface="Symbol" panose="05050102010706020507" pitchFamily="18" charset="2"/>
              <a:buChar char=""/>
            </a:pPr>
            <a:r>
              <a:rPr lang="pl-PL" sz="1600" dirty="0">
                <a:solidFill>
                  <a:srgbClr val="000000"/>
                </a:solidFill>
                <a:latin typeface="Times New Roman" panose="02020603050405020304" pitchFamily="18" charset="0"/>
                <a:ea typeface="Calibri" panose="020F0502020204030204" pitchFamily="34" charset="0"/>
              </a:rPr>
              <a:t>cudzoziemców, którym ograniczona znajomość języka polskiego utrudnia zrozumienie czytanego tekstu (F/W). </a:t>
            </a:r>
          </a:p>
          <a:p>
            <a:pPr marL="342900" lvl="0" indent="-342900" algn="just">
              <a:spcAft>
                <a:spcPts val="0"/>
              </a:spcAft>
              <a:buFont typeface="Symbol" panose="05050102010706020507" pitchFamily="18" charset="2"/>
              <a:buChar char=""/>
            </a:pPr>
            <a:r>
              <a:rPr lang="pl-PL"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uczniów-obywateli Ukrainy, którego pobyt na terytorium RP jest uznawany za legalny na podstawie ustawy z dnia 12 marca 2022 r. o pomocy obywatelom Ukrainy w związku z konfliktem zbrojnym na terytorium tego państwa(F/W)</a:t>
            </a:r>
          </a:p>
          <a:p>
            <a:pPr lvl="0" algn="just">
              <a:spcAft>
                <a:spcPts val="0"/>
              </a:spcAft>
            </a:pPr>
            <a:r>
              <a:rPr lang="pl-PL" sz="1600" b="1" dirty="0">
                <a:latin typeface="Times New Roman" panose="02020603050405020304" pitchFamily="18" charset="0"/>
                <a:ea typeface="Calibri" panose="020F0502020204030204" pitchFamily="34" charset="0"/>
                <a:cs typeface="Times New Roman" panose="02020603050405020304" pitchFamily="18" charset="0"/>
              </a:rPr>
              <a:t>Dokumenty na podstawie których są przyznawane dostosowania są przechowywane w szkole.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4553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048000" y="1997839"/>
            <a:ext cx="8747760" cy="3416320"/>
          </a:xfrm>
          <a:prstGeom prst="rect">
            <a:avLst/>
          </a:prstGeom>
          <a:noFill/>
        </p:spPr>
        <p:txBody>
          <a:bodyPr wrap="square">
            <a:spAutoFit/>
          </a:bodyPr>
          <a:lstStyle/>
          <a:p>
            <a:r>
              <a:rPr lang="pl-PL" dirty="0">
                <a:latin typeface="Times New Roman" panose="02020603050405020304" pitchFamily="18" charset="0"/>
                <a:ea typeface="Calibri" panose="020F0502020204030204" pitchFamily="34" charset="0"/>
              </a:rPr>
              <a:t>W szczególnych przypadkach losowych lub zdrowotnych dyrektor szkoły, na wniosek rady pedagogicznej, może wystąpić do dyrektora okręgowej komisji egzaminacyjnej z wnioskiem o wyrażenie zgody na przystąpienie ucznia lub słuchacza do egzaminu ósmoklasisty w warunkach dostosowanych do jego potrzeb edukacyjnych oraz możliwości psychofizycznych, nieujętych w komunikacie o dostosowaniach (</a:t>
            </a:r>
            <a:r>
              <a:rPr lang="pl-PL" b="1" dirty="0">
                <a:latin typeface="Times New Roman" panose="02020603050405020304" pitchFamily="18" charset="0"/>
                <a:ea typeface="Calibri" panose="020F0502020204030204" pitchFamily="34" charset="0"/>
              </a:rPr>
              <a:t>załącznik 4a</a:t>
            </a:r>
            <a:r>
              <a:rPr lang="pl-PL" dirty="0">
                <a:latin typeface="Times New Roman" panose="02020603050405020304" pitchFamily="18" charset="0"/>
                <a:ea typeface="Calibri" panose="020F0502020204030204" pitchFamily="34" charset="0"/>
              </a:rPr>
              <a:t>). </a:t>
            </a:r>
            <a:r>
              <a:rPr lang="pl-PL" u="sng" dirty="0">
                <a:latin typeface="Times New Roman" panose="02020603050405020304" pitchFamily="18" charset="0"/>
                <a:ea typeface="Calibri" panose="020F0502020204030204" pitchFamily="34" charset="0"/>
              </a:rPr>
              <a:t>Wniosek powinien być uzasadniony i potwierdzony stosownymi dokumentami. </a:t>
            </a:r>
            <a:r>
              <a:rPr lang="pl-PL" dirty="0">
                <a:latin typeface="Times New Roman" panose="02020603050405020304" pitchFamily="18" charset="0"/>
                <a:ea typeface="Calibri" panose="020F0502020204030204" pitchFamily="34" charset="0"/>
              </a:rPr>
              <a:t>Uzgodnienia muszą zostać podjęte w trybie określonym przez CKE do </a:t>
            </a:r>
            <a:r>
              <a:rPr lang="pl-PL" dirty="0">
                <a:highlight>
                  <a:srgbClr val="FFFF00"/>
                </a:highlight>
                <a:latin typeface="Times New Roman" panose="02020603050405020304" pitchFamily="18" charset="0"/>
                <a:ea typeface="Calibri" panose="020F0502020204030204" pitchFamily="34" charset="0"/>
              </a:rPr>
              <a:t>16 listopada 2023 r.</a:t>
            </a:r>
          </a:p>
          <a:p>
            <a:endParaRPr lang="pl-PL" dirty="0">
              <a:highlight>
                <a:srgbClr val="FFFF00"/>
              </a:highlight>
              <a:latin typeface="Times New Roman" panose="02020603050405020304" pitchFamily="18" charset="0"/>
            </a:endParaRPr>
          </a:p>
          <a:p>
            <a:endParaRPr lang="pl-PL" dirty="0">
              <a:highlight>
                <a:srgbClr val="FFFF00"/>
              </a:highlight>
              <a:latin typeface="Times New Roman" panose="02020603050405020304" pitchFamily="18" charset="0"/>
            </a:endParaRPr>
          </a:p>
          <a:p>
            <a:r>
              <a:rPr lang="pl-PL" dirty="0">
                <a:highlight>
                  <a:srgbClr val="FFFF00"/>
                </a:highlight>
                <a:latin typeface="Times New Roman" panose="02020603050405020304" pitchFamily="18" charset="0"/>
              </a:rPr>
              <a:t>W szczególnych przypadkach wynikających ze stanu zdrowia lub niepełnosprawności ucznia, za zgodą dyrektora OKE, egzamin może być przeprowadzony w miejscu innym niż szkoła (wniosek do 14 lutego 2024 r.)</a:t>
            </a:r>
            <a:endParaRPr lang="pl-PL" dirty="0"/>
          </a:p>
        </p:txBody>
      </p:sp>
    </p:spTree>
    <p:extLst>
      <p:ext uri="{BB962C8B-B14F-4D97-AF65-F5344CB8AC3E}">
        <p14:creationId xmlns:p14="http://schemas.microsoft.com/office/powerpoint/2010/main" val="109280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79320" y="1385322"/>
            <a:ext cx="9646920" cy="3970318"/>
          </a:xfrm>
          <a:prstGeom prst="rect">
            <a:avLst/>
          </a:prstGeom>
        </p:spPr>
        <p:txBody>
          <a:bodyPr wrap="square">
            <a:spAutoFit/>
          </a:bodyPr>
          <a:lstStyle/>
          <a:p>
            <a:r>
              <a:rPr lang="pl-PL" dirty="0">
                <a:solidFill>
                  <a:srgbClr val="000000"/>
                </a:solidFill>
                <a:latin typeface="Times New Roman" panose="02020603050405020304" pitchFamily="18" charset="0"/>
                <a:cs typeface="Times New Roman" panose="02020603050405020304" pitchFamily="18" charset="0"/>
              </a:rPr>
              <a:t>Egzamin ósmoklasisty powinien odbywać się w oddzielnej sali, jeżeli zdający korzysta z co najmniej jednego z następujących dostosowań: </a:t>
            </a:r>
          </a:p>
          <a:p>
            <a:r>
              <a:rPr lang="pl-PL" dirty="0">
                <a:solidFill>
                  <a:srgbClr val="000000"/>
                </a:solidFill>
                <a:latin typeface="Times New Roman" panose="02020603050405020304" pitchFamily="18" charset="0"/>
                <a:cs typeface="Times New Roman" panose="02020603050405020304" pitchFamily="18" charset="0"/>
              </a:rPr>
              <a:t>1) korzystanie z urządzeń technicznych </a:t>
            </a:r>
          </a:p>
          <a:p>
            <a:r>
              <a:rPr lang="pl-PL" dirty="0">
                <a:solidFill>
                  <a:srgbClr val="000000"/>
                </a:solidFill>
                <a:latin typeface="Times New Roman" panose="02020603050405020304" pitchFamily="18" charset="0"/>
                <a:cs typeface="Times New Roman" panose="02020603050405020304" pitchFamily="18" charset="0"/>
              </a:rPr>
              <a:t>2) korzystanie z płyty CD z dostosowanym nagraniem w przypadku egzaminu z języka obcego nowożytnego </a:t>
            </a:r>
          </a:p>
          <a:p>
            <a:r>
              <a:rPr lang="pl-PL" dirty="0">
                <a:solidFill>
                  <a:srgbClr val="000000"/>
                </a:solidFill>
                <a:latin typeface="Times New Roman" panose="02020603050405020304" pitchFamily="18" charset="0"/>
                <a:cs typeface="Times New Roman" panose="02020603050405020304" pitchFamily="18" charset="0"/>
              </a:rPr>
              <a:t>3) udział nauczyciela wspomagającego (członka zespołu nadzorującego) w czytaniu i/lub pisaniu </a:t>
            </a:r>
          </a:p>
          <a:p>
            <a:r>
              <a:rPr lang="pl-PL" dirty="0">
                <a:solidFill>
                  <a:srgbClr val="000000"/>
                </a:solidFill>
                <a:latin typeface="Times New Roman" panose="02020603050405020304" pitchFamily="18" charset="0"/>
                <a:cs typeface="Times New Roman" panose="02020603050405020304" pitchFamily="18" charset="0"/>
              </a:rPr>
              <a:t>4) czas przedłużony o dodatkowe przerwy. </a:t>
            </a:r>
          </a:p>
          <a:p>
            <a:endParaRPr lang="pl-PL" dirty="0">
              <a:solidFill>
                <a:srgbClr val="000000"/>
              </a:solidFill>
              <a:latin typeface="Times New Roman" panose="02020603050405020304" pitchFamily="18" charset="0"/>
              <a:cs typeface="Times New Roman" panose="02020603050405020304" pitchFamily="18" charset="0"/>
            </a:endParaRPr>
          </a:p>
          <a:p>
            <a:r>
              <a:rPr lang="pl-PL" dirty="0">
                <a:solidFill>
                  <a:srgbClr val="000000"/>
                </a:solidFill>
                <a:latin typeface="Times New Roman" panose="02020603050405020304" pitchFamily="18" charset="0"/>
                <a:cs typeface="Times New Roman" panose="02020603050405020304" pitchFamily="18" charset="0"/>
              </a:rPr>
              <a:t>Gdy do przystąpienia do egzaminu ósmoklasisty w oddzielnej sali uprawnionych jest dwóch lub więcej uczniów w danej szkole, którym przysługują dostosowania wymienione w pkt 17.1. i 17.2., możliwe jest przeprowadzenie egzaminu dla wszystkich uczniów przystępujących do danego egzaminu w jednej sali, pod warunkiem że przebieg </a:t>
            </a:r>
            <a:r>
              <a:rPr lang="pl-PL" dirty="0">
                <a:latin typeface="Times New Roman" panose="02020603050405020304" pitchFamily="18" charset="0"/>
                <a:cs typeface="Times New Roman" panose="02020603050405020304" pitchFamily="18" charset="0"/>
              </a:rPr>
              <a:t>egzaminu nie będzie zakłócony dla żadnego z tych zdających. Wyjątek stanowi sytuacja, w której dostosowanie dotyczy zdających egzamin z różnych języków obcych nowożytnych. </a:t>
            </a:r>
          </a:p>
        </p:txBody>
      </p:sp>
    </p:spTree>
    <p:extLst>
      <p:ext uri="{BB962C8B-B14F-4D97-AF65-F5344CB8AC3E}">
        <p14:creationId xmlns:p14="http://schemas.microsoft.com/office/powerpoint/2010/main" val="2854389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76400" y="475506"/>
            <a:ext cx="9921240" cy="6232475"/>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autyzmem, w tym z zespołem </a:t>
            </a:r>
            <a:r>
              <a:rPr lang="pl-PL" sz="1400" b="1" dirty="0" err="1">
                <a:solidFill>
                  <a:srgbClr val="000000"/>
                </a:solidFill>
                <a:latin typeface="Arial" panose="020B0604020202020204" pitchFamily="34" charset="0"/>
              </a:rPr>
              <a:t>Aspergera</a:t>
            </a:r>
            <a:r>
              <a:rPr lang="pl-PL" sz="1400" b="1" dirty="0">
                <a:solidFill>
                  <a:srgbClr val="000000"/>
                </a:solidFill>
                <a:latin typeface="Arial" panose="020B0604020202020204" pitchFamily="34" charset="0"/>
              </a:rPr>
              <a:t>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O*-200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język polski </a:t>
            </a:r>
            <a:r>
              <a:rPr lang="pl-PL" sz="11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matematyka </a:t>
            </a:r>
            <a:r>
              <a:rPr lang="pl-PL" sz="11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język obcy </a:t>
            </a:r>
            <a:r>
              <a:rPr lang="pl-PL" sz="11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który uwzględnia: </a:t>
            </a:r>
          </a:p>
          <a:p>
            <a:r>
              <a:rPr lang="pl-PL" sz="1400" dirty="0">
                <a:solidFill>
                  <a:srgbClr val="000000"/>
                </a:solidFill>
                <a:latin typeface="Arial" panose="020B0604020202020204" pitchFamily="34" charset="0"/>
              </a:rPr>
              <a:t>a) przedłużenie czasu </a:t>
            </a:r>
          </a:p>
          <a:p>
            <a:r>
              <a:rPr lang="pl-PL" sz="1400" dirty="0">
                <a:solidFill>
                  <a:srgbClr val="000000"/>
                </a:solidFill>
                <a:latin typeface="Arial" panose="020B0604020202020204" pitchFamily="34" charset="0"/>
              </a:rPr>
              <a:t>b) uprawnienie do nieprzenoszenia odpowiedzi na kartę odpowiedzi (tj. zaznaczanie odpowiedzi do zadań zamkniętych w zeszycie zadań egzaminacyjnych). </a:t>
            </a: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dostosowanym nagraniem, tj.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Korzystanie z pomocy nauczyciela wspomagającego przy odczytywaniu poleceń i tekstów oraz przy zapisywaniu odpowiedzi zdającego (możliwe tylko wtedy, gdy w toku edukacji uczeń został wdrożony do takiej współpracy z nauczycielem).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3. Zapisywanie odpowiedzi do zadań na komputerze, jeżeli w toku edukacji zdający został wdrożony do tej formy pracy (możliwe wtedy, gdy głębokość zaburzenia grafii uniemożliwia odczytanie i dokonanie prawidłowej oceny pracy egzaminacyjnej LUB gdy zdający posługuje się alternatywnymi i wspomagającymi metodami komunikacji).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4. Obecność w sali osoby niezbędnej dla uzyskania właściwego kontaktu ze zdającym oraz/lub pomocy w obsłudze specjalistycznego sprzętu i środków dydaktycznych (osoba ta może być członkiem zespołu nadzorującego).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5. Dostosowanie miejsca pracy do dysfunkcji ucznia. </a:t>
            </a:r>
            <a:r>
              <a:rPr lang="pl-PL" sz="11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11465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45920" y="483900"/>
            <a:ext cx="10302240" cy="5832366"/>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słabowidzący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Arkusz zapisany czcionką 16 pkt: O*-400 </a:t>
            </a:r>
          </a:p>
          <a:p>
            <a:r>
              <a:rPr lang="pl-PL" sz="1400" dirty="0">
                <a:solidFill>
                  <a:srgbClr val="000000"/>
                </a:solidFill>
                <a:latin typeface="Arial" panose="020B0604020202020204" pitchFamily="34" charset="0"/>
              </a:rPr>
              <a:t>Arkusz zapisany czcionką 24 pkt: O*-500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język polski </a:t>
            </a:r>
            <a:r>
              <a:rPr lang="pl-PL" sz="11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matematyka          </a:t>
            </a:r>
            <a:r>
              <a:rPr lang="pl-PL" sz="11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język obcy </a:t>
            </a:r>
            <a:r>
              <a:rPr lang="pl-PL" sz="11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r>
              <a:rPr lang="pl-PL" sz="1400" dirty="0">
                <a:solidFill>
                  <a:srgbClr val="000000"/>
                </a:solidFill>
                <a:latin typeface="Arial" panose="020B0604020202020204" pitchFamily="34" charset="0"/>
              </a:rPr>
              <a:t>1. Arkusz dostosowany do dysfunkcji (zapisany czcionką 16 pkt lub 24 pkt), który uwzględnia: </a:t>
            </a:r>
          </a:p>
          <a:p>
            <a:r>
              <a:rPr lang="pl-PL" sz="1400" dirty="0">
                <a:solidFill>
                  <a:srgbClr val="000000"/>
                </a:solidFill>
                <a:latin typeface="Arial" panose="020B0604020202020204" pitchFamily="34" charset="0"/>
              </a:rPr>
              <a:t>a) przedłużenie czasu </a:t>
            </a:r>
          </a:p>
          <a:p>
            <a:r>
              <a:rPr lang="pl-PL" sz="1400" dirty="0">
                <a:solidFill>
                  <a:srgbClr val="000000"/>
                </a:solidFill>
                <a:latin typeface="Arial" panose="020B0604020202020204" pitchFamily="34" charset="0"/>
              </a:rPr>
              <a:t>b) uprawnienie do nieprzenoszenia odpowiedzi na kartę odpowiedzi (tj. zaznaczanie odpowiedzi do zadań zamkniętych w zeszycie zadań egzaminacyjnych). </a:t>
            </a: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dostosowanym nagraniem, tj.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Arkusz w formie plików .pdf lub MS Word, nagrany na płycie CD (możliwe wtedy, gdy zdający korzysta z komputera). </a:t>
            </a: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dostosowanym nagraniem, tj. z wydłużonymi przerwami na zapoznanie się z zadaniami sprawdzającymi rozumienie ze słuchu i ich wykonanie. </a:t>
            </a:r>
          </a:p>
          <a:p>
            <a:r>
              <a:rPr lang="pl-PL" sz="1100" i="1" dirty="0">
                <a:solidFill>
                  <a:srgbClr val="000000"/>
                </a:solidFill>
                <a:latin typeface="Arial" panose="020B0604020202020204" pitchFamily="34" charset="0"/>
              </a:rPr>
              <a:t> </a:t>
            </a:r>
            <a:r>
              <a:rPr lang="pl-PL" sz="1100" i="1" dirty="0">
                <a:solidFill>
                  <a:srgbClr val="FF0000"/>
                </a:solidFill>
                <a:latin typeface="Arial" panose="020B0604020202020204" pitchFamily="34" charset="0"/>
              </a:rPr>
              <a:t>3. </a:t>
            </a:r>
            <a:r>
              <a:rPr lang="pl-PL" sz="1400" i="1" dirty="0">
                <a:solidFill>
                  <a:srgbClr val="FF0000"/>
                </a:solidFill>
                <a:latin typeface="Arial" panose="020B0604020202020204" pitchFamily="34" charset="0"/>
              </a:rPr>
              <a:t>Zapisywanie odpowiedzi do zadań na komputerze, jeżeli w toku edukacji uczeń został wdrożony do takiej formy pracy.</a:t>
            </a:r>
          </a:p>
          <a:p>
            <a:r>
              <a:rPr lang="pl-PL" sz="1400" dirty="0">
                <a:solidFill>
                  <a:srgbClr val="000000"/>
                </a:solidFill>
                <a:latin typeface="Arial" panose="020B0604020202020204" pitchFamily="34" charset="0"/>
              </a:rPr>
              <a:t>4. Korzystanie z przyborów optycznych, którymi uczeń posługuje się na co dzień. </a:t>
            </a:r>
          </a:p>
          <a:p>
            <a:r>
              <a:rPr lang="pl-PL" sz="1400" dirty="0">
                <a:solidFill>
                  <a:srgbClr val="000000"/>
                </a:solidFill>
                <a:latin typeface="Arial" panose="020B0604020202020204" pitchFamily="34" charset="0"/>
              </a:rPr>
              <a:t>5. Oświetlenie stanowiska pracy dostosowane do dysfunkcji ucznia.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6. Korzystanie z pomocy nauczyciela wspomagającego w pisaniu i/lub czytaniu. </a:t>
            </a:r>
          </a:p>
          <a:p>
            <a:r>
              <a:rPr lang="pl-PL" sz="1100" i="1" dirty="0">
                <a:solidFill>
                  <a:srgbClr val="000000"/>
                </a:solidFill>
                <a:latin typeface="Arial" panose="020B0604020202020204" pitchFamily="34" charset="0"/>
              </a:rPr>
              <a:t>Dostosowanie możliwe tylko wtedy, gdy wada wzroku znacznie utrudnia lub uniemożliwia uczniowi lub słuchaczowi czytanie i/lub pisanie oraz gdy uczeń jest wdrożony do takiej pracy.</a:t>
            </a:r>
            <a:endParaRPr lang="pl-PL" sz="1100" dirty="0">
              <a:solidFill>
                <a:srgbClr val="000000"/>
              </a:solidFill>
              <a:latin typeface="Arial" panose="020B0604020202020204" pitchFamily="34" charset="0"/>
            </a:endParaRPr>
          </a:p>
          <a:p>
            <a:r>
              <a:rPr lang="pl-PL" sz="1400" dirty="0">
                <a:solidFill>
                  <a:srgbClr val="000000"/>
                </a:solidFill>
                <a:latin typeface="Arial" panose="020B0604020202020204" pitchFamily="34" charset="0"/>
              </a:rPr>
              <a:t>7. Zapewnienie obecności </a:t>
            </a:r>
            <a:r>
              <a:rPr lang="pl-PL" sz="1400" dirty="0" err="1">
                <a:solidFill>
                  <a:srgbClr val="000000"/>
                </a:solidFill>
                <a:latin typeface="Arial" panose="020B0604020202020204" pitchFamily="34" charset="0"/>
              </a:rPr>
              <a:t>tyflopedagoga</a:t>
            </a:r>
            <a:r>
              <a:rPr lang="pl-PL" sz="1400" dirty="0">
                <a:solidFill>
                  <a:srgbClr val="000000"/>
                </a:solidFill>
                <a:latin typeface="Arial" panose="020B0604020202020204" pitchFamily="34" charset="0"/>
              </a:rPr>
              <a:t> (może być członkiem zespołu nadzorującego), jeżeli jest to niezbędne dla uzyskania właściwego kontaktu z uczniem oraz/lub pomocy w obsłudze specjalistycznego sprzętu i środków dydaktycznych. </a:t>
            </a:r>
          </a:p>
        </p:txBody>
      </p:sp>
    </p:spTree>
    <p:extLst>
      <p:ext uri="{BB962C8B-B14F-4D97-AF65-F5344CB8AC3E}">
        <p14:creationId xmlns:p14="http://schemas.microsoft.com/office/powerpoint/2010/main" val="294538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13560" y="329565"/>
            <a:ext cx="9951720" cy="6140142"/>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niewidomi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Arkusz w piśmie Braille’a: O*-600 </a:t>
            </a:r>
          </a:p>
          <a:p>
            <a:r>
              <a:rPr lang="pl-PL" sz="1400" dirty="0">
                <a:solidFill>
                  <a:srgbClr val="000000"/>
                </a:solidFill>
                <a:latin typeface="Arial" panose="020B0604020202020204" pitchFamily="34" charset="0"/>
              </a:rPr>
              <a:t>Arkusz w </a:t>
            </a:r>
            <a:r>
              <a:rPr lang="pl-PL" sz="1400" dirty="0" err="1">
                <a:solidFill>
                  <a:srgbClr val="000000"/>
                </a:solidFill>
                <a:latin typeface="Arial" panose="020B0604020202020204" pitchFamily="34" charset="0"/>
              </a:rPr>
              <a:t>czarnodruku</a:t>
            </a:r>
            <a:r>
              <a:rPr lang="pl-PL" sz="1400" dirty="0">
                <a:solidFill>
                  <a:srgbClr val="000000"/>
                </a:solidFill>
                <a:latin typeface="Arial" panose="020B0604020202020204" pitchFamily="34" charset="0"/>
              </a:rPr>
              <a:t>: O*-660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język polski </a:t>
            </a:r>
            <a:r>
              <a:rPr lang="pl-PL" sz="11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matematyka </a:t>
            </a:r>
            <a:r>
              <a:rPr lang="pl-PL" sz="1100" dirty="0">
                <a:solidFill>
                  <a:srgbClr val="000000"/>
                </a:solidFill>
                <a:latin typeface="Arial" panose="020B0604020202020204" pitchFamily="34" charset="0"/>
              </a:rPr>
              <a:t>	                  </a:t>
            </a:r>
            <a:r>
              <a:rPr lang="pl-PL" sz="1100" i="1" dirty="0">
                <a:solidFill>
                  <a:srgbClr val="000000"/>
                </a:solidFill>
                <a:latin typeface="Arial" panose="020B0604020202020204" pitchFamily="34" charset="0"/>
              </a:rPr>
              <a:t>język obcy </a:t>
            </a:r>
            <a:r>
              <a:rPr lang="pl-PL" sz="11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r>
              <a:rPr lang="pl-PL" sz="1400" dirty="0">
                <a:solidFill>
                  <a:srgbClr val="000000"/>
                </a:solidFill>
                <a:latin typeface="Arial" panose="020B0604020202020204" pitchFamily="34" charset="0"/>
              </a:rPr>
              <a:t>1. Arkusz: </a:t>
            </a:r>
          </a:p>
          <a:p>
            <a:r>
              <a:rPr lang="pl-PL" sz="1400" dirty="0">
                <a:solidFill>
                  <a:srgbClr val="000000"/>
                </a:solidFill>
                <a:latin typeface="Arial" panose="020B0604020202020204" pitchFamily="34" charset="0"/>
              </a:rPr>
              <a:t>a) w piśmie Braille’a wraz z </a:t>
            </a:r>
            <a:r>
              <a:rPr lang="pl-PL" sz="1400" dirty="0" err="1">
                <a:solidFill>
                  <a:srgbClr val="000000"/>
                </a:solidFill>
                <a:latin typeface="Arial" panose="020B0604020202020204" pitchFamily="34" charset="0"/>
              </a:rPr>
              <a:t>czarnodrukiem</a:t>
            </a:r>
            <a:r>
              <a:rPr lang="pl-PL" sz="1400" dirty="0">
                <a:solidFill>
                  <a:srgbClr val="000000"/>
                </a:solidFill>
                <a:latin typeface="Arial" panose="020B0604020202020204" pitchFamily="34" charset="0"/>
              </a:rPr>
              <a:t> ALBO </a:t>
            </a:r>
          </a:p>
          <a:p>
            <a:r>
              <a:rPr lang="pl-PL" sz="1400" dirty="0">
                <a:solidFill>
                  <a:srgbClr val="000000"/>
                </a:solidFill>
                <a:latin typeface="Arial" panose="020B0604020202020204" pitchFamily="34" charset="0"/>
              </a:rPr>
              <a:t>b) w </a:t>
            </a:r>
            <a:r>
              <a:rPr lang="pl-PL" sz="1400" dirty="0" err="1">
                <a:solidFill>
                  <a:srgbClr val="000000"/>
                </a:solidFill>
                <a:latin typeface="Arial" panose="020B0604020202020204" pitchFamily="34" charset="0"/>
              </a:rPr>
              <a:t>czarnodruku</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dostosowany do dysfunkcji, który uwzględnia przedłużenie czasu. </a:t>
            </a: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dostosowanym nagraniem, tj.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Arkusz w </a:t>
            </a:r>
            <a:r>
              <a:rPr lang="pl-PL" sz="1400" dirty="0" err="1">
                <a:solidFill>
                  <a:srgbClr val="000000"/>
                </a:solidFill>
                <a:latin typeface="Arial" panose="020B0604020202020204" pitchFamily="34" charset="0"/>
              </a:rPr>
              <a:t>czarnodruku</a:t>
            </a:r>
            <a:r>
              <a:rPr lang="pl-PL" sz="1400" dirty="0">
                <a:solidFill>
                  <a:srgbClr val="000000"/>
                </a:solidFill>
                <a:latin typeface="Arial" panose="020B0604020202020204" pitchFamily="34" charset="0"/>
              </a:rPr>
              <a:t> w formie plików .pdf lub MS Word, nagrany na płycie CD (możliwe wtedy, gdy zdający korzysta z komputera). </a:t>
            </a:r>
          </a:p>
          <a:p>
            <a:r>
              <a:rPr lang="pl-PL" sz="1100" i="1" dirty="0">
                <a:solidFill>
                  <a:srgbClr val="000000"/>
                </a:solidFill>
                <a:latin typeface="Arial" panose="020B0604020202020204" pitchFamily="34" charset="0"/>
              </a:rPr>
              <a:t>Do arkuszy z języków obcych nowożytnych dołączona jest płyta CD z dostosowanym nagraniem, tj.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3. Korzystanie ze sprzętu i oprogramowania specjalistycznego, których zdający używa w procesie dydaktycznym.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4. Korzystanie z pomocy nauczyciela wspomagającego, który odczytuje uczniowi polecenia i teksty z </a:t>
            </a:r>
            <a:r>
              <a:rPr lang="pl-PL" sz="1400" dirty="0" err="1">
                <a:solidFill>
                  <a:srgbClr val="000000"/>
                </a:solidFill>
                <a:latin typeface="Arial" panose="020B0604020202020204" pitchFamily="34" charset="0"/>
              </a:rPr>
              <a:t>czarnodruku</a:t>
            </a:r>
            <a:r>
              <a:rPr lang="pl-PL" sz="1400" dirty="0">
                <a:solidFill>
                  <a:srgbClr val="000000"/>
                </a:solidFill>
                <a:latin typeface="Arial" panose="020B0604020202020204" pitchFamily="34" charset="0"/>
              </a:rPr>
              <a:t> oraz zapisuje odpowiedzi ucznia na kartkach dołączonych do </a:t>
            </a:r>
            <a:r>
              <a:rPr lang="pl-PL" sz="1400" dirty="0" err="1">
                <a:solidFill>
                  <a:srgbClr val="000000"/>
                </a:solidFill>
                <a:latin typeface="Arial" panose="020B0604020202020204" pitchFamily="34" charset="0"/>
              </a:rPr>
              <a:t>czarnodruku</a:t>
            </a:r>
            <a:r>
              <a:rPr lang="pl-PL" sz="1400" dirty="0">
                <a:solidFill>
                  <a:srgbClr val="000000"/>
                </a:solidFill>
                <a:latin typeface="Arial" panose="020B0604020202020204" pitchFamily="34" charset="0"/>
              </a:rPr>
              <a:t> </a:t>
            </a:r>
            <a:r>
              <a:rPr lang="pl-PL" sz="1400" dirty="0">
                <a:solidFill>
                  <a:srgbClr val="FF0000"/>
                </a:solidFill>
                <a:latin typeface="Arial" panose="020B0604020202020204" pitchFamily="34" charset="0"/>
              </a:rPr>
              <a:t>(możliwe tylko wtedy, gdy w toku edukacji uczeń został wdrożony do takiej współpracy z nauczycielem)..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5. Zapewnienie obecności </a:t>
            </a:r>
            <a:r>
              <a:rPr lang="pl-PL" sz="1400" dirty="0" err="1">
                <a:solidFill>
                  <a:srgbClr val="000000"/>
                </a:solidFill>
                <a:latin typeface="Arial" panose="020B0604020202020204" pitchFamily="34" charset="0"/>
              </a:rPr>
              <a:t>tyflopedagoga</a:t>
            </a:r>
            <a:r>
              <a:rPr lang="pl-PL" sz="1400" dirty="0">
                <a:solidFill>
                  <a:srgbClr val="000000"/>
                </a:solidFill>
                <a:latin typeface="Arial" panose="020B0604020202020204" pitchFamily="34" charset="0"/>
              </a:rPr>
              <a:t> (może być członkiem zespołu nadzorującego), jeżeli jest to niezbędne dla uzyskania właściwego kontaktu z uczniem oraz/lub pomocy w obsłudze specjalistycznego sprzętu i środków dydaktycznych </a:t>
            </a:r>
          </a:p>
        </p:txBody>
      </p:sp>
    </p:spTree>
    <p:extLst>
      <p:ext uri="{BB962C8B-B14F-4D97-AF65-F5344CB8AC3E}">
        <p14:creationId xmlns:p14="http://schemas.microsoft.com/office/powerpoint/2010/main" val="389456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68823" y="1159849"/>
            <a:ext cx="10148047" cy="4784580"/>
          </a:xfrm>
          <a:prstGeom prst="rect">
            <a:avLst/>
          </a:prstGeom>
        </p:spPr>
        <p:txBody>
          <a:bodyPr wrap="square">
            <a:spAutoFit/>
          </a:bodyPr>
          <a:lstStyle/>
          <a:p>
            <a:pPr indent="449580" algn="just">
              <a:lnSpc>
                <a:spcPct val="107000"/>
              </a:lnSpc>
              <a:spcAft>
                <a:spcPts val="800"/>
              </a:spcAft>
            </a:pPr>
            <a:r>
              <a:rPr lang="pl-PL" b="1" u="sng" dirty="0">
                <a:latin typeface="Times New Roman" panose="02020603050405020304" pitchFamily="18" charset="0"/>
                <a:ea typeface="Calibri" panose="020F0502020204030204" pitchFamily="34" charset="0"/>
                <a:cs typeface="Times New Roman" panose="02020603050405020304" pitchFamily="18" charset="0"/>
              </a:rPr>
              <a:t>Materiał informacyjny został opracowany na podstawie:</a:t>
            </a:r>
          </a:p>
          <a:p>
            <a:pPr indent="449580" algn="just">
              <a:lnSpc>
                <a:spcPct val="107000"/>
              </a:lnSpc>
              <a:spcAft>
                <a:spcPts val="800"/>
              </a:spcAft>
            </a:pPr>
            <a:r>
              <a:rPr lang="pl-PL" sz="1100" b="1" dirty="0">
                <a:solidFill>
                  <a:schemeClr val="tx1">
                    <a:lumMod val="65000"/>
                    <a:lumOff val="35000"/>
                  </a:schemeClr>
                </a:solidFill>
                <a:latin typeface="Times New Roman" panose="02020603050405020304" pitchFamily="18" charset="0"/>
                <a:ea typeface="Calibri" panose="020F0502020204030204" pitchFamily="34" charset="0"/>
                <a:cs typeface="Times New Roman" panose="02020603050405020304" pitchFamily="18" charset="0"/>
              </a:rPr>
              <a:t>-</a:t>
            </a:r>
            <a:r>
              <a:rPr lang="pl-PL" sz="1100" dirty="0"/>
              <a:t>Komunikat dyrektora Centralnej Komisji Egzaminacyjnej z 17 sierpnia 2023 r. w sprawie szczegółowych sposobów dostosowania warunków i form przeprowadzania egzaminu ósmoklasisty w roku szkolnym 2023/2024 </a:t>
            </a:r>
            <a:r>
              <a:rPr lang="pl-PL" sz="1100" dirty="0">
                <a:hlinkClick r:id="rId2"/>
              </a:rPr>
              <a:t>https://cke.gov.pl/images/_EGZAMIN_OSMOKLASISTY/2024/komunikaty/20230817%20E8_24%20Komunikat%20o%20dostosowaniach%20FIN.pdf</a:t>
            </a:r>
            <a:endParaRPr lang="pl-PL" sz="1100" dirty="0"/>
          </a:p>
          <a:p>
            <a:pPr indent="449580" algn="just">
              <a:lnSpc>
                <a:spcPct val="107000"/>
              </a:lnSpc>
              <a:spcAft>
                <a:spcPts val="800"/>
              </a:spcAft>
            </a:pPr>
            <a:r>
              <a:rPr lang="pl-PL" sz="1100" dirty="0">
                <a:solidFill>
                  <a:schemeClr val="tx1">
                    <a:lumMod val="65000"/>
                    <a:lumOff val="35000"/>
                  </a:schemeClr>
                </a:solidFill>
              </a:rPr>
              <a:t>-</a:t>
            </a:r>
            <a:r>
              <a:rPr lang="pl-PL" sz="1100" dirty="0"/>
              <a:t>Informacja o sposobie organizacji i przeprowadzania egzaminu ósmoklasisty obowiązująca w roku szkolnym 2023/2024 </a:t>
            </a:r>
            <a:r>
              <a:rPr lang="pl-PL" sz="1100" dirty="0">
                <a:hlinkClick r:id="rId3"/>
              </a:rPr>
              <a:t>https://cke.gov.pl/images/_EGZAMIN_OSMOKLASISTY/2024/komunikaty/20230817%20E8%202024%20Informacja%20COMPL%20FIN.pdf</a:t>
            </a:r>
            <a:endParaRPr lang="pl-PL" sz="1100" dirty="0"/>
          </a:p>
          <a:p>
            <a:pPr indent="449580" algn="just">
              <a:lnSpc>
                <a:spcPct val="107000"/>
              </a:lnSpc>
              <a:spcAft>
                <a:spcPts val="800"/>
              </a:spcAft>
            </a:pPr>
            <a:r>
              <a:rPr lang="pl-PL" sz="1100" dirty="0">
                <a:solidFill>
                  <a:schemeClr val="tx1">
                    <a:lumMod val="65000"/>
                    <a:lumOff val="35000"/>
                  </a:schemeClr>
                </a:solidFill>
              </a:rPr>
              <a:t>-</a:t>
            </a:r>
            <a:r>
              <a:rPr lang="pl-PL" sz="1100" dirty="0"/>
              <a:t>Komunikat dyrektora Centralnej Komisji Egzaminacyjnej z 17 sierpnia 2023 r. w sprawie harmonogramu przeprowadzania egzaminu ósmoklasisty oraz egzaminu maturalnego w 2024 roku </a:t>
            </a:r>
            <a:r>
              <a:rPr lang="pl-PL" sz="1100" dirty="0">
                <a:hlinkClick r:id="rId4"/>
              </a:rPr>
              <a:t>https://cke.gov.pl/images/_KOMUNIKATY/20230817%20E8%20EM%20Komunikat%20o%20harmonogramie%202024%20FIN.pdf</a:t>
            </a:r>
            <a:endParaRPr lang="pl-PL" sz="1100" dirty="0"/>
          </a:p>
          <a:p>
            <a:pPr indent="449580" algn="just">
              <a:lnSpc>
                <a:spcPct val="107000"/>
              </a:lnSpc>
              <a:spcAft>
                <a:spcPts val="800"/>
              </a:spcAft>
            </a:pPr>
            <a:r>
              <a:rPr lang="pl-PL" sz="1600" b="1" u="sng" dirty="0">
                <a:latin typeface="Times New Roman" panose="02020603050405020304" pitchFamily="18" charset="0"/>
                <a:ea typeface="Calibri" panose="020F0502020204030204" pitchFamily="34" charset="0"/>
                <a:cs typeface="Times New Roman" panose="02020603050405020304" pitchFamily="18" charset="0"/>
              </a:rPr>
              <a:t>Więcej informacji o egzaminie ósmoklasisty</a:t>
            </a:r>
            <a:r>
              <a:rPr lang="pl-PL" sz="1600" dirty="0">
                <a:latin typeface="Times New Roman" panose="02020603050405020304" pitchFamily="18" charset="0"/>
                <a:ea typeface="Calibri" panose="020F0502020204030204" pitchFamily="34" charset="0"/>
                <a:cs typeface="Times New Roman" panose="02020603050405020304" pitchFamily="18" charset="0"/>
              </a:rPr>
              <a:t>, w tym przykładowe zadania wraz z rozwiązaniami, </a:t>
            </a:r>
            <a:r>
              <a:rPr lang="pl-PL" sz="1600" b="1" u="sng" dirty="0">
                <a:latin typeface="Times New Roman" panose="02020603050405020304" pitchFamily="18" charset="0"/>
                <a:ea typeface="Calibri" panose="020F0502020204030204" pitchFamily="34" charset="0"/>
                <a:cs typeface="Times New Roman" panose="02020603050405020304" pitchFamily="18" charset="0"/>
              </a:rPr>
              <a:t>jest dostępnych</a:t>
            </a:r>
            <a:r>
              <a:rPr lang="pl-PL" sz="1600" dirty="0">
                <a:latin typeface="Times New Roman" panose="02020603050405020304" pitchFamily="18" charset="0"/>
                <a:ea typeface="Calibri" panose="020F0502020204030204" pitchFamily="34" charset="0"/>
                <a:cs typeface="Times New Roman" panose="02020603050405020304" pitchFamily="18" charset="0"/>
              </a:rPr>
              <a:t> w informatorach o egzaminie ósmoklasisty, opublikowanych na stronie internetowej Centralnej Komisji Egzaminacyjnej </a:t>
            </a:r>
            <a:r>
              <a:rPr lang="pl-PL" sz="16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5"/>
              </a:rPr>
              <a:t>www.cke.gov.pl</a:t>
            </a:r>
            <a:r>
              <a:rPr lang="pl-PL" sz="1600" dirty="0">
                <a:latin typeface="Times New Roman" panose="02020603050405020304" pitchFamily="18" charset="0"/>
                <a:ea typeface="Calibri" panose="020F0502020204030204" pitchFamily="34" charset="0"/>
                <a:cs typeface="Times New Roman" panose="02020603050405020304" pitchFamily="18" charset="0"/>
              </a:rPr>
              <a:t> , w zakładce egzamin ósmoklasisty. Na stronie internetowej CKE w zakładce poświęconej egzaminowi ósmoklasisty dostępne są również:</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-przykładowe arkusze egzaminacyjne wraz z rozwiązaniami</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-arkusze egzaminu próbnego wraz z rozwiązaniami</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-zestawy ćwiczeniowe umożliwiające powtórzenie materiału z języka polskiego, matematyki i języków obcych</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-arkusze wykorzystane do przeprowadzenia egzaminu ósmoklasisty w poprzednich latach.</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1868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087880" y="803732"/>
            <a:ext cx="9738360" cy="5416868"/>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niesłyszący </a:t>
            </a:r>
            <a:endParaRPr lang="pl-PL" sz="1400" dirty="0">
              <a:solidFill>
                <a:srgbClr val="000000"/>
              </a:solidFill>
              <a:latin typeface="Arial" panose="020B0604020202020204" pitchFamily="34" charset="0"/>
            </a:endParaRPr>
          </a:p>
          <a:p>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słabosłyszący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O*-700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który uwzględnia: </a:t>
            </a:r>
          </a:p>
          <a:p>
            <a:r>
              <a:rPr lang="pl-PL" sz="1400" dirty="0">
                <a:solidFill>
                  <a:srgbClr val="000000"/>
                </a:solidFill>
                <a:latin typeface="Arial" panose="020B0604020202020204" pitchFamily="34" charset="0"/>
              </a:rPr>
              <a:t>a) przedłużenie czasu </a:t>
            </a:r>
          </a:p>
          <a:p>
            <a:r>
              <a:rPr lang="pl-PL" sz="1400" dirty="0">
                <a:solidFill>
                  <a:srgbClr val="000000"/>
                </a:solidFill>
                <a:latin typeface="Arial" panose="020B0604020202020204" pitchFamily="34" charset="0"/>
              </a:rPr>
              <a:t>b) uprawnienie do nieprzenoszenia odpowiedzi na kartę odpowiedzi (tj. zaznaczanie odpowiedzi do zadań zamkniętych w zeszycie zadań egzaminacyjnych).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nie jest dołączana płyta CD.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Zapewnienie w czasie egzaminu obecności </a:t>
            </a:r>
            <a:r>
              <a:rPr lang="pl-PL" sz="1400" dirty="0" err="1">
                <a:solidFill>
                  <a:srgbClr val="000000"/>
                </a:solidFill>
                <a:latin typeface="Arial" panose="020B0604020202020204" pitchFamily="34" charset="0"/>
              </a:rPr>
              <a:t>surdopedagoga</a:t>
            </a:r>
            <a:r>
              <a:rPr lang="pl-PL" sz="1400" dirty="0">
                <a:solidFill>
                  <a:srgbClr val="000000"/>
                </a:solidFill>
                <a:latin typeface="Arial" panose="020B0604020202020204" pitchFamily="34" charset="0"/>
              </a:rPr>
              <a:t> lub tłumacza języka migowego (może być członkiem zespołu nadzorującego), jeżeli jest to niezbędne dla uzyskania właściwego kontaktu z uczniem oraz/lub pomocy w obsłudze specjalistycznego sprzętu i środków dydaktycznych.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3. Przystąpienie do egzaminu w oddzielnej sali (zdający rozwiązuje zadania w arkuszu z danego języka nowożytnego bez zadań sprawdzających rozumienie ze słuchu). </a:t>
            </a:r>
          </a:p>
          <a:p>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647589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4600" y="734824"/>
            <a:ext cx="9509760" cy="4739759"/>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niepełnosprawnością intelektualną w stopniu lekkim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O*-800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który uwzględnia: </a:t>
            </a:r>
          </a:p>
          <a:p>
            <a:r>
              <a:rPr lang="pl-PL" sz="1400" dirty="0">
                <a:solidFill>
                  <a:srgbClr val="000000"/>
                </a:solidFill>
                <a:latin typeface="Arial" panose="020B0604020202020204" pitchFamily="34" charset="0"/>
              </a:rPr>
              <a:t>a) przedłużenie czasu </a:t>
            </a:r>
          </a:p>
          <a:p>
            <a:r>
              <a:rPr lang="pl-PL" sz="1400" dirty="0">
                <a:solidFill>
                  <a:srgbClr val="000000"/>
                </a:solidFill>
                <a:latin typeface="Arial" panose="020B0604020202020204" pitchFamily="34" charset="0"/>
              </a:rPr>
              <a:t>b) uprawnienie do nieprzenoszenia odpowiedzi na kartę odpowiedzi (tj. zaznaczanie odpowiedzi do zadań zamkniętych w zeszycie zadań egzaminacyjnych).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nagraniem dostosowanym do potrzeb tej grupy uczniów, tj. w odpowiednim tempie,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Zapewnienie obecności specjalisty z zakresu niepełnosprawności (może być członkiem zespołu nadzorującego), jeżeli jest to niezbędne dla uzyskania właściwego kontaktu z uczniem oraz/lub w obsłudze sprzętu i środków dydaktycznych</a:t>
            </a:r>
          </a:p>
          <a:p>
            <a:r>
              <a:rPr lang="pl-PL"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045028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69720" y="667673"/>
            <a:ext cx="10302240" cy="6078587"/>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afazją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O*-900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który uwzględnia: </a:t>
            </a:r>
          </a:p>
          <a:p>
            <a:r>
              <a:rPr lang="pl-PL" sz="1400" dirty="0">
                <a:solidFill>
                  <a:srgbClr val="000000"/>
                </a:solidFill>
                <a:latin typeface="Arial" panose="020B0604020202020204" pitchFamily="34" charset="0"/>
              </a:rPr>
              <a:t>a) przedłużenie czasu </a:t>
            </a:r>
          </a:p>
          <a:p>
            <a:r>
              <a:rPr lang="pl-PL" sz="1400" dirty="0">
                <a:solidFill>
                  <a:srgbClr val="000000"/>
                </a:solidFill>
                <a:latin typeface="Arial" panose="020B0604020202020204" pitchFamily="34" charset="0"/>
              </a:rPr>
              <a:t>b) uprawnienie do nieprzenoszenia odpowiedzi na kartę odpowiedzi (tj. zaznaczanie odpowiedzi do zadań zamkniętych w zeszycie zadań egzaminacyjnych). </a:t>
            </a: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nagraniem dostosowanym do potrzeb tej grupy uczniów, tj. w odpowiednim tempie,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Korzystanie z pomocy nauczyciela wspomagającego przy odczytywaniu poleceń i tekstów oraz przy zapisywaniu odpowiedzi zdającego </a:t>
            </a:r>
            <a:r>
              <a:rPr lang="pl-PL" sz="1400" dirty="0">
                <a:solidFill>
                  <a:srgbClr val="FF0000"/>
                </a:solidFill>
                <a:latin typeface="Arial" panose="020B0604020202020204" pitchFamily="34" charset="0"/>
              </a:rPr>
              <a:t>(możliwe tylko wtedy, gdy w toku edukacji uczeń został wdrożony do takiej współpracy z nauczycielem). </a:t>
            </a:r>
          </a:p>
          <a:p>
            <a:r>
              <a:rPr lang="pl-PL" sz="1400" dirty="0">
                <a:solidFill>
                  <a:srgbClr val="FF0000"/>
                </a:solidFill>
                <a:latin typeface="Arial" panose="020B0604020202020204" pitchFamily="34" charset="0"/>
              </a:rPr>
              <a:t>	</a:t>
            </a:r>
          </a:p>
          <a:p>
            <a:r>
              <a:rPr lang="pl-PL" sz="1400" dirty="0">
                <a:solidFill>
                  <a:srgbClr val="000000"/>
                </a:solidFill>
                <a:latin typeface="Arial" panose="020B0604020202020204" pitchFamily="34" charset="0"/>
              </a:rPr>
              <a:t>3. Zapisywanie odpowiedzi do zadań na komputerze (możliwe wtedy, gdy głębokość zaburzenia grafii uniemożliwia odczytanie i dokonanie prawidłowej oceny pracy egzaminacyjnej LUB gdy zdający posługuje się alternatywnymi i wspomagającymi metodami komunikacji).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4. Zapewnienie obecności specjalisty z zakresu niepełnosprawności, np. logopedy (może być członkiem zespołu nadzorującego), jeżeli jest to niezbędne dla uzyskania właściwego kontaktu z uczniem oraz/lub pomocy w obsłudze specjalistycznego sprzętu i środków dydaktycznych. </a:t>
            </a:r>
          </a:p>
          <a:p>
            <a:r>
              <a:rPr lang="pl-PL"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476913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299447" y="713783"/>
            <a:ext cx="9525000" cy="5786199"/>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niepełnosprawnością ruchową spowodowaną mózgowym porażeniem dziecięcym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O*-Q00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który uwzględnia: </a:t>
            </a:r>
          </a:p>
          <a:p>
            <a:r>
              <a:rPr lang="pl-PL" sz="1400" dirty="0">
                <a:solidFill>
                  <a:srgbClr val="000000"/>
                </a:solidFill>
                <a:latin typeface="Arial" panose="020B0604020202020204" pitchFamily="34" charset="0"/>
              </a:rPr>
              <a:t>a) przedłużenie czasu </a:t>
            </a:r>
          </a:p>
          <a:p>
            <a:r>
              <a:rPr lang="pl-PL" sz="1400" dirty="0">
                <a:solidFill>
                  <a:srgbClr val="000000"/>
                </a:solidFill>
                <a:latin typeface="Arial" panose="020B0604020202020204" pitchFamily="34" charset="0"/>
              </a:rPr>
              <a:t>b) uprawnienie do nieprzenoszenia odpowiedzi na kartę odpowiedzi (tj. zaznaczanie odpowiedzi do zadań zamkniętych w zeszycie zadań egzaminacyjnych).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endParaRPr lang="pl-PL" sz="11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Do arkuszy z języków obcych nowożytnych dołączona jest płyta CD z nagraniem dostosowanym do potrzeb tej grupy uczniów, tj. w odpowiednim tempie, z wydłużonymi przerwami na zapoznanie się z zadaniami sprawdzającymi rozumienie ze słuchu i ich wykonanie.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Zapisywanie odpowiedzi do zadań na komputerze (</a:t>
            </a:r>
            <a:r>
              <a:rPr lang="pl-PL" sz="1400" i="1" dirty="0">
                <a:solidFill>
                  <a:srgbClr val="FF0000"/>
                </a:solidFill>
                <a:latin typeface="Arial" panose="020B0604020202020204" pitchFamily="34" charset="0"/>
              </a:rPr>
              <a:t>możliwe tylko wtedy, gdy w toku edukacji szkolnej uczeń został wdrożony do takiej formy pracy)</a:t>
            </a:r>
            <a:endParaRPr lang="pl-PL" sz="1400" dirty="0">
              <a:solidFill>
                <a:srgbClr val="FF0000"/>
              </a:solidFill>
              <a:latin typeface="Arial" panose="020B0604020202020204" pitchFamily="34" charset="0"/>
            </a:endParaRPr>
          </a:p>
          <a:p>
            <a:r>
              <a:rPr lang="pl-PL" sz="1600" dirty="0">
                <a:solidFill>
                  <a:srgbClr val="FF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3. Korzystanie z pomocy nauczyciela wspomagającego w pisaniu i/lub czytaniu </a:t>
            </a:r>
            <a:r>
              <a:rPr lang="pl-PL" sz="1400" dirty="0">
                <a:solidFill>
                  <a:srgbClr val="FF0000"/>
                </a:solidFill>
                <a:latin typeface="Arial" panose="020B0604020202020204" pitchFamily="34" charset="0"/>
              </a:rPr>
              <a:t>(możliwe tylko wtedy, gdy w toku edukacji uczeń został wdrożony do takiej współpracy z nauczycielem).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4. Dostosowanie miejsca pracy do dysfunkcji ucznia. </a:t>
            </a:r>
          </a:p>
          <a:p>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377298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61160" y="529769"/>
            <a:ext cx="10241280" cy="6140142"/>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niepełnosprawnością ruchową </a:t>
            </a:r>
            <a:r>
              <a:rPr lang="pl-PL" sz="1400" dirty="0">
                <a:solidFill>
                  <a:srgbClr val="000000"/>
                </a:solidFill>
                <a:latin typeface="Arial" panose="020B0604020202020204" pitchFamily="34" charset="0"/>
              </a:rPr>
              <a:t>spowodowaną innymi przyczynami niż mózgowe  porażenie dziecięce </a:t>
            </a:r>
          </a:p>
          <a:p>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czasową niesprawnością rąk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Uczniowie z niepełnosprawnością ruchową: orzeczenie o potrzebie kształcenia specjalnego </a:t>
            </a:r>
          </a:p>
          <a:p>
            <a:r>
              <a:rPr lang="pl-PL" sz="1400" dirty="0">
                <a:solidFill>
                  <a:srgbClr val="000000"/>
                </a:solidFill>
                <a:latin typeface="Arial" panose="020B0604020202020204" pitchFamily="34" charset="0"/>
              </a:rPr>
              <a:t>                                               Uczniowie z czasową niesprawnością rąk: zaświadczenie o stanie zdrowia wydane przez lekarza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Przedłużenie czasu, o którym mowa w pkt 19.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2. Zaznaczanie odpowiedzi do zadań zamkniętych w zeszycie zadań egzaminacyjnych, bez przenoszenia ich na kartę odpowiedzi.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3. Zapisywanie odpowiedzi do zadań na komputerze (</a:t>
            </a:r>
            <a:r>
              <a:rPr lang="pl-PL" sz="1400" dirty="0">
                <a:solidFill>
                  <a:srgbClr val="FF0000"/>
                </a:solidFill>
                <a:latin typeface="Arial" panose="020B0604020202020204" pitchFamily="34" charset="0"/>
              </a:rPr>
              <a:t>możliwe tylko wtedy, gdy uczeń został wdrożony do takiej formy pracy). </a:t>
            </a:r>
          </a:p>
          <a:p>
            <a:r>
              <a:rPr lang="pl-PL" sz="1400" dirty="0">
                <a:solidFill>
                  <a:srgbClr val="FF0000"/>
                </a:solidFill>
                <a:latin typeface="Arial" panose="020B0604020202020204" pitchFamily="34" charset="0"/>
              </a:rPr>
              <a:t>	</a:t>
            </a:r>
          </a:p>
          <a:p>
            <a:r>
              <a:rPr lang="pl-PL" sz="1400" dirty="0">
                <a:solidFill>
                  <a:srgbClr val="000000"/>
                </a:solidFill>
                <a:latin typeface="Arial" panose="020B0604020202020204" pitchFamily="34" charset="0"/>
              </a:rPr>
              <a:t>4. Korzystanie z pomocy nauczyciela wspomagającego w pisaniu i/lub czytaniu (</a:t>
            </a:r>
            <a:r>
              <a:rPr lang="pl-PL" sz="1400" dirty="0">
                <a:solidFill>
                  <a:srgbClr val="FF0000"/>
                </a:solidFill>
                <a:latin typeface="Arial" panose="020B0604020202020204" pitchFamily="34" charset="0"/>
              </a:rPr>
              <a:t>uczeń wdrożony do takiej współpracy z nauczycielem). </a:t>
            </a:r>
          </a:p>
          <a:p>
            <a:r>
              <a:rPr lang="pl-PL" sz="1100" i="1" dirty="0">
                <a:solidFill>
                  <a:srgbClr val="000000"/>
                </a:solidFill>
                <a:latin typeface="Arial" panose="020B0604020202020204" pitchFamily="34" charset="0"/>
              </a:rPr>
              <a:t>W przypadku egzaminu z języka obcego nowożytnego uczeń korzystający z pomocy nauczyciela wspomagającego ma obligatoryjnie przyznaną płytę CD z dostosowanym nagraniem wraz z przedłużeniem czasu trwania egzaminu (patrz pkt 5.).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5. Płyta CD do arkuszy standardowych z języka obcego nowożytnego z wydłużonymi przerwami na zapoznanie się z zadaniami sprawdzającymi rozumienie ze słuchu i ich wykonanie. </a:t>
            </a:r>
          </a:p>
          <a:p>
            <a:r>
              <a:rPr lang="pl-PL" sz="1100" i="1" dirty="0">
                <a:solidFill>
                  <a:srgbClr val="000000"/>
                </a:solidFill>
                <a:latin typeface="Arial" panose="020B0604020202020204" pitchFamily="34" charset="0"/>
              </a:rPr>
              <a:t>Przyznanie tego dostosowania oznacza obligatoryjne przyznanie dostosowania określonego w pkt 1. w maksymalnym wymiarze, tj. przedłużenia czasu przeprowadzania egzaminu ósmoklasisty o 45 minut.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6. Dostosowanie miejsca pracy do dysfunkcji ucznia. </a:t>
            </a:r>
          </a:p>
        </p:txBody>
      </p:sp>
    </p:spTree>
    <p:extLst>
      <p:ext uri="{BB962C8B-B14F-4D97-AF65-F5344CB8AC3E}">
        <p14:creationId xmlns:p14="http://schemas.microsoft.com/office/powerpoint/2010/main" val="2893493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61160" y="964079"/>
            <a:ext cx="10165080" cy="6063198"/>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o których mowa w art. 165 ust. 1 ustawy z dnia 14 grudnia 2016 r. </a:t>
            </a:r>
            <a:r>
              <a:rPr lang="pl-PL" sz="1400" i="1" dirty="0">
                <a:solidFill>
                  <a:srgbClr val="000000"/>
                </a:solidFill>
                <a:latin typeface="Arial" panose="020B0604020202020204" pitchFamily="34" charset="0"/>
              </a:rPr>
              <a:t>Prawo oświatowe </a:t>
            </a:r>
            <a:r>
              <a:rPr lang="pl-PL" sz="1400" dirty="0">
                <a:solidFill>
                  <a:srgbClr val="000000"/>
                </a:solidFill>
                <a:latin typeface="Arial" panose="020B0604020202020204" pitchFamily="34" charset="0"/>
              </a:rPr>
              <a:t>(</a:t>
            </a:r>
            <a:r>
              <a:rPr lang="pl-PL" sz="1400" b="1" dirty="0">
                <a:solidFill>
                  <a:srgbClr val="000000"/>
                </a:solidFill>
                <a:latin typeface="Arial" panose="020B0604020202020204" pitchFamily="34" charset="0"/>
              </a:rPr>
              <a:t>cudzoziemcy</a:t>
            </a:r>
            <a:r>
              <a:rPr lang="pl-PL" sz="1400" dirty="0">
                <a:solidFill>
                  <a:srgbClr val="000000"/>
                </a:solidFill>
                <a:latin typeface="Arial" panose="020B0604020202020204" pitchFamily="34" charset="0"/>
              </a:rPr>
              <a:t>), którym ograniczona znajomość języka polskiego utrudnia zrozumienie czytanego tekstu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Pozytywna opinia rady pedagogicznej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W przypadku arkuszy z języka polskiego i matematyki: O*-</a:t>
            </a:r>
            <a:r>
              <a:rPr lang="pl-PL" sz="1400" b="1" dirty="0">
                <a:solidFill>
                  <a:srgbClr val="000000"/>
                </a:solidFill>
                <a:latin typeface="Arial" panose="020B0604020202020204" pitchFamily="34" charset="0"/>
              </a:rPr>
              <a:t>C00 </a:t>
            </a:r>
            <a:endParaRPr lang="pl-PL" sz="1400" dirty="0">
              <a:solidFill>
                <a:srgbClr val="000000"/>
              </a:solidFill>
              <a:latin typeface="Arial" panose="020B0604020202020204" pitchFamily="34" charset="0"/>
            </a:endParaRPr>
          </a:p>
          <a:p>
            <a:r>
              <a:rPr lang="pl-PL" sz="1400" dirty="0">
                <a:solidFill>
                  <a:srgbClr val="000000"/>
                </a:solidFill>
                <a:latin typeface="Arial" panose="020B0604020202020204" pitchFamily="34" charset="0"/>
              </a:rPr>
              <a:t>W przypadku arkuszy z języka obcego: OJ**-100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z języka polskiego i matematyki dostosowany do potrzeb zdających. </a:t>
            </a:r>
            <a:r>
              <a:rPr lang="pl-PL" sz="1400" dirty="0">
                <a:solidFill>
                  <a:srgbClr val="FF0000"/>
                </a:solidFill>
                <a:latin typeface="Arial" panose="020B0604020202020204" pitchFamily="34" charset="0"/>
              </a:rPr>
              <a:t>W przypadku arkusza z języka polskiego dostosowanie obejmuje również zasady oceniania rozwiązań zadań.</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Czas pracy zapisany na stronie tytułowej arkusza z języka polskiego i matematyki jest obowiązujący (nie wymaga przedłużenia) – por. „Czas trwania egzaminu z przedmiotów” powyżej.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2. Pomoc nauczyciela (członka zespołu nadzorującego), który prze przystąpieniem ucznia do pracy odczytuje jeden raz głośno, po kolei wszystkie teksty liczące po 250 wyrazów lub więcej, stanowiące podstawę zadań egzaminacyjnych z języka polskiego </a:t>
            </a:r>
            <a:r>
              <a:rPr lang="pl-PL" sz="1400" dirty="0">
                <a:solidFill>
                  <a:srgbClr val="FF0000"/>
                </a:solidFill>
                <a:latin typeface="Arial" panose="020B0604020202020204" pitchFamily="34" charset="0"/>
              </a:rPr>
              <a:t>(możliwe tylko wtedy, gdy poważne trudności w samodzielnym czytaniu i rozumieniu dłuższego tekstu zostały wskazane w opinii rady pedagogicznej).</a:t>
            </a:r>
          </a:p>
          <a:p>
            <a:endParaRPr lang="pl-PL" sz="1400" dirty="0">
              <a:solidFill>
                <a:srgbClr val="000000"/>
              </a:solidFill>
              <a:latin typeface="Arial" panose="020B0604020202020204" pitchFamily="34" charset="0"/>
            </a:endParaRPr>
          </a:p>
          <a:p>
            <a:r>
              <a:rPr lang="pl-PL" sz="1400" dirty="0">
                <a:solidFill>
                  <a:srgbClr val="000000"/>
                </a:solidFill>
                <a:latin typeface="Arial" panose="020B0604020202020204" pitchFamily="34" charset="0"/>
              </a:rPr>
              <a:t>3. Przystąpienie do egzaminu w oddzielnej sali (dotyczy egzaminu ósmoklasisty z języka polskiego i matematyki).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4. Możliwość korzystania ze słownika dwujęzycznego w wersji papierowej lub elektronicznej (język polski – język rodzimy zdającego i język rodzimy zdającego – język polski, z zastrzeżeniem że w przypadku egzaminu z języka obcego </a:t>
            </a:r>
            <a:r>
              <a:rPr lang="pl-PL" sz="1400" b="1" dirty="0">
                <a:solidFill>
                  <a:srgbClr val="000000"/>
                </a:solidFill>
                <a:latin typeface="Arial" panose="020B0604020202020204" pitchFamily="34" charset="0"/>
              </a:rPr>
              <a:t>nie może </a:t>
            </a:r>
            <a:r>
              <a:rPr lang="pl-PL" sz="1400" dirty="0">
                <a:solidFill>
                  <a:srgbClr val="000000"/>
                </a:solidFill>
                <a:latin typeface="Arial" panose="020B0604020202020204" pitchFamily="34" charset="0"/>
              </a:rPr>
              <a:t>być to słownik języka, z którego uczeń zdaje egzamin). Słownik zapewnia szkoła lub uczeń.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877650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499360" y="1395502"/>
            <a:ext cx="9113520" cy="3508653"/>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niepełnosprawnościami sprzężonymi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Właściwe dla danych niepełnosprawności sprzężonych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do 180 minut 	do 150 minut 	do 135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(sposób zamawiania arkuszy dla uczniów z niepełnosprawnościami sprzężonymi jest opisany w pkt 28 </a:t>
            </a:r>
            <a:r>
              <a:rPr lang="pl-PL" sz="1100" i="1" dirty="0">
                <a:solidFill>
                  <a:srgbClr val="000000"/>
                </a:solidFill>
                <a:latin typeface="Arial" panose="020B0604020202020204" pitchFamily="34" charset="0"/>
              </a:rPr>
              <a:t>Komunikatu</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zamówiony w porozumieniu </a:t>
            </a:r>
            <a:r>
              <a:rPr lang="pl-PL" sz="1400" u="sng" dirty="0">
                <a:solidFill>
                  <a:srgbClr val="000000"/>
                </a:solidFill>
                <a:latin typeface="Arial" panose="020B0604020202020204" pitchFamily="34" charset="0"/>
              </a:rPr>
              <a:t>(w formie pisemnej) </a:t>
            </a:r>
            <a:r>
              <a:rPr lang="pl-PL" sz="1400" dirty="0">
                <a:solidFill>
                  <a:srgbClr val="000000"/>
                </a:solidFill>
                <a:latin typeface="Arial" panose="020B0604020202020204" pitchFamily="34" charset="0"/>
              </a:rPr>
              <a:t>z dyrektorem właściwej okręgowej komisji egzaminacyjnej do 16 listopada 2023 r. (por. pkt 28.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2. Skorzystanie z dostosowań przewidzianych dla poszczególnych rodzajów niepełnosprawności. Dostosowanie takie </a:t>
            </a:r>
            <a:r>
              <a:rPr lang="pl-PL" sz="1400" u="sng" dirty="0">
                <a:solidFill>
                  <a:srgbClr val="000000"/>
                </a:solidFill>
                <a:latin typeface="Arial" panose="020B0604020202020204" pitchFamily="34" charset="0"/>
              </a:rPr>
              <a:t>wymaga pisemnego porozumienia </a:t>
            </a:r>
            <a:r>
              <a:rPr lang="pl-PL" sz="1400" dirty="0">
                <a:solidFill>
                  <a:srgbClr val="000000"/>
                </a:solidFill>
                <a:latin typeface="Arial" panose="020B0604020202020204" pitchFamily="34" charset="0"/>
              </a:rPr>
              <a:t>dyrektora szkoły z dyrektorem właściwej okręgowej komisji egzaminacyjnej do 16 listopada 2023 r. (por. pkt 26.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a:t>
            </a:r>
          </a:p>
          <a:p>
            <a:r>
              <a:rPr lang="pl-PL" dirty="0">
                <a:solidFill>
                  <a:srgbClr val="000000"/>
                </a:solidFill>
                <a:latin typeface="Arial" panose="020B0604020202020204" pitchFamily="34" charset="0"/>
              </a:rPr>
              <a:t>	</a:t>
            </a:r>
          </a:p>
        </p:txBody>
      </p:sp>
    </p:spTree>
    <p:extLst>
      <p:ext uri="{BB962C8B-B14F-4D97-AF65-F5344CB8AC3E}">
        <p14:creationId xmlns:p14="http://schemas.microsoft.com/office/powerpoint/2010/main" val="3994189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84382" y="1399636"/>
            <a:ext cx="9966960" cy="4185761"/>
          </a:xfrm>
          <a:prstGeom prst="rect">
            <a:avLst/>
          </a:prstGeom>
        </p:spPr>
        <p:txBody>
          <a:bodyPr wrap="square">
            <a:spAutoFit/>
          </a:bodyPr>
          <a:lstStyle/>
          <a:p>
            <a:r>
              <a:rPr lang="pl-PL" sz="1200" i="1" dirty="0">
                <a:solidFill>
                  <a:srgbClr val="000000"/>
                </a:solidFill>
                <a:latin typeface="Arial" panose="020B0604020202020204" pitchFamily="34" charset="0"/>
              </a:rPr>
              <a:t>Uprawnieni do dostosowania </a:t>
            </a:r>
            <a:r>
              <a:rPr lang="pl-PL" sz="1200" dirty="0">
                <a:solidFill>
                  <a:srgbClr val="000000"/>
                </a:solidFill>
                <a:latin typeface="Arial" panose="020B0604020202020204" pitchFamily="34" charset="0"/>
              </a:rPr>
              <a:t>	Uczniowie </a:t>
            </a:r>
            <a:r>
              <a:rPr lang="pl-PL" sz="1200" b="1" dirty="0">
                <a:solidFill>
                  <a:srgbClr val="000000"/>
                </a:solidFill>
                <a:latin typeface="Arial" panose="020B0604020202020204" pitchFamily="34" charset="0"/>
              </a:rPr>
              <a:t>ze specyficznymi trudnościami w uczeniu się</a:t>
            </a:r>
            <a:r>
              <a:rPr lang="pl-PL" sz="1200" dirty="0">
                <a:solidFill>
                  <a:srgbClr val="000000"/>
                </a:solidFill>
                <a:latin typeface="Arial" panose="020B0604020202020204" pitchFamily="34" charset="0"/>
              </a:rPr>
              <a:t>, w tym z: dysleksją, dysgrafią, dysortografią,  dyskalkulią 	</a:t>
            </a:r>
          </a:p>
          <a:p>
            <a:r>
              <a:rPr lang="pl-PL" sz="1200" i="1" dirty="0">
                <a:solidFill>
                  <a:srgbClr val="000000"/>
                </a:solidFill>
                <a:latin typeface="Arial" panose="020B0604020202020204" pitchFamily="34" charset="0"/>
              </a:rPr>
              <a:t>Podstawa uprawnienia </a:t>
            </a:r>
            <a:r>
              <a:rPr lang="pl-PL" sz="1200" dirty="0">
                <a:solidFill>
                  <a:srgbClr val="000000"/>
                </a:solidFill>
                <a:latin typeface="Arial" panose="020B0604020202020204" pitchFamily="34" charset="0"/>
              </a:rPr>
              <a:t>	Opinia poradni psychologiczno-pedagogicznej, w tym poradni specjalistycznej 	</a:t>
            </a:r>
          </a:p>
          <a:p>
            <a:r>
              <a:rPr lang="pl-PL" sz="1200" i="1" dirty="0">
                <a:solidFill>
                  <a:srgbClr val="000000"/>
                </a:solidFill>
                <a:latin typeface="Arial" panose="020B0604020202020204" pitchFamily="34" charset="0"/>
              </a:rPr>
              <a:t>Oznaczenie arkusza </a:t>
            </a:r>
            <a:r>
              <a:rPr lang="pl-PL" sz="1200" dirty="0">
                <a:solidFill>
                  <a:srgbClr val="000000"/>
                </a:solidFill>
                <a:latin typeface="Arial" panose="020B0604020202020204" pitchFamily="34" charset="0"/>
              </a:rPr>
              <a:t>	O*-100 	</a:t>
            </a:r>
          </a:p>
          <a:p>
            <a:r>
              <a:rPr lang="pl-PL" sz="1200" i="1" dirty="0">
                <a:solidFill>
                  <a:srgbClr val="000000"/>
                </a:solidFill>
                <a:latin typeface="Arial" panose="020B0604020202020204" pitchFamily="34" charset="0"/>
              </a:rPr>
              <a:t>Czas trwania egzaminu z przedmiotów </a:t>
            </a:r>
            <a:r>
              <a:rPr lang="pl-PL" sz="1200" dirty="0">
                <a:solidFill>
                  <a:srgbClr val="000000"/>
                </a:solidFill>
                <a:latin typeface="Arial" panose="020B0604020202020204" pitchFamily="34" charset="0"/>
              </a:rPr>
              <a:t>	</a:t>
            </a:r>
            <a:r>
              <a:rPr lang="pl-PL" sz="1200" i="1" dirty="0">
                <a:solidFill>
                  <a:srgbClr val="000000"/>
                </a:solidFill>
                <a:latin typeface="Arial" panose="020B0604020202020204" pitchFamily="34" charset="0"/>
              </a:rPr>
              <a:t>język polski </a:t>
            </a:r>
            <a:r>
              <a:rPr lang="pl-PL" sz="1200" dirty="0">
                <a:solidFill>
                  <a:srgbClr val="000000"/>
                </a:solidFill>
                <a:latin typeface="Arial" panose="020B0604020202020204" pitchFamily="34" charset="0"/>
              </a:rPr>
              <a:t>	</a:t>
            </a:r>
            <a:r>
              <a:rPr lang="pl-PL" sz="1200" i="1" dirty="0">
                <a:solidFill>
                  <a:srgbClr val="000000"/>
                </a:solidFill>
                <a:latin typeface="Arial" panose="020B0604020202020204" pitchFamily="34" charset="0"/>
              </a:rPr>
              <a:t>matematyka </a:t>
            </a:r>
            <a:r>
              <a:rPr lang="pl-PL" sz="1200" dirty="0">
                <a:solidFill>
                  <a:srgbClr val="000000"/>
                </a:solidFill>
                <a:latin typeface="Arial" panose="020B0604020202020204" pitchFamily="34" charset="0"/>
              </a:rPr>
              <a:t>	</a:t>
            </a:r>
            <a:r>
              <a:rPr lang="pl-PL" sz="1200" i="1" dirty="0">
                <a:solidFill>
                  <a:srgbClr val="000000"/>
                </a:solidFill>
                <a:latin typeface="Arial" panose="020B0604020202020204" pitchFamily="34" charset="0"/>
              </a:rPr>
              <a:t>język obcy </a:t>
            </a:r>
            <a:r>
              <a:rPr lang="pl-PL" sz="1200" dirty="0">
                <a:solidFill>
                  <a:srgbClr val="000000"/>
                </a:solidFill>
                <a:latin typeface="Arial" panose="020B0604020202020204" pitchFamily="34" charset="0"/>
              </a:rPr>
              <a:t>	</a:t>
            </a:r>
          </a:p>
          <a:p>
            <a:r>
              <a:rPr lang="pl-PL" sz="1200" dirty="0">
                <a:solidFill>
                  <a:srgbClr val="000000"/>
                </a:solidFill>
                <a:latin typeface="Arial" panose="020B0604020202020204" pitchFamily="34" charset="0"/>
              </a:rPr>
              <a:t>                                                                    </a:t>
            </a:r>
            <a:r>
              <a:rPr lang="fi-FI" sz="1200" dirty="0">
                <a:solidFill>
                  <a:srgbClr val="000000"/>
                </a:solidFill>
                <a:latin typeface="Arial" panose="020B0604020202020204" pitchFamily="34" charset="0"/>
              </a:rPr>
              <a:t>120 minut 	100 minut 	90 minut 	</a:t>
            </a:r>
          </a:p>
          <a:p>
            <a:r>
              <a:rPr lang="pl-PL" sz="1200" b="1" dirty="0">
                <a:solidFill>
                  <a:srgbClr val="000000"/>
                </a:solidFill>
                <a:latin typeface="Arial" panose="020B0604020202020204" pitchFamily="34" charset="0"/>
              </a:rPr>
              <a:t>Możliwe sposoby dostosowania </a:t>
            </a:r>
            <a:endParaRPr lang="pl-PL" sz="1200" dirty="0">
              <a:solidFill>
                <a:srgbClr val="000000"/>
              </a:solidFill>
              <a:latin typeface="Arial" panose="020B0604020202020204" pitchFamily="34" charset="0"/>
            </a:endParaRPr>
          </a:p>
          <a:p>
            <a:r>
              <a:rPr lang="pl-PL" sz="12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200" dirty="0">
              <a:latin typeface="Arial" panose="020B0604020202020204" pitchFamily="34" charset="0"/>
            </a:endParaRPr>
          </a:p>
          <a:p>
            <a:r>
              <a:rPr lang="pl-PL" sz="1200" dirty="0">
                <a:solidFill>
                  <a:srgbClr val="000000"/>
                </a:solidFill>
                <a:latin typeface="Arial" panose="020B0604020202020204" pitchFamily="34" charset="0"/>
              </a:rPr>
              <a:t>1. Zaznaczanie odpowiedzi do zadań zamkniętych w zeszycie zadań egzaminacyjnych, bez przenoszenia ich na kartę odpowiedzi. </a:t>
            </a:r>
          </a:p>
          <a:p>
            <a:r>
              <a:rPr lang="pl-PL" sz="1200" dirty="0">
                <a:solidFill>
                  <a:srgbClr val="000000"/>
                </a:solidFill>
                <a:latin typeface="Arial" panose="020B0604020202020204" pitchFamily="34" charset="0"/>
              </a:rPr>
              <a:t>	</a:t>
            </a:r>
            <a:endParaRPr lang="pl-PL" sz="1200" dirty="0">
              <a:latin typeface="Arial" panose="020B0604020202020204" pitchFamily="34" charset="0"/>
            </a:endParaRPr>
          </a:p>
          <a:p>
            <a:r>
              <a:rPr lang="pl-PL" sz="1200" dirty="0">
                <a:solidFill>
                  <a:srgbClr val="000000"/>
                </a:solidFill>
                <a:latin typeface="Arial" panose="020B0604020202020204" pitchFamily="34" charset="0"/>
              </a:rPr>
              <a:t>2. Przedłużenie czasu, o którym mowa w pkt 19. </a:t>
            </a:r>
            <a:r>
              <a:rPr lang="pl-PL" sz="1200" i="1" dirty="0">
                <a:solidFill>
                  <a:srgbClr val="000000"/>
                </a:solidFill>
                <a:latin typeface="Arial" panose="020B0604020202020204" pitchFamily="34" charset="0"/>
              </a:rPr>
              <a:t>Komunikatu</a:t>
            </a:r>
            <a:r>
              <a:rPr lang="pl-PL" sz="1200" i="1" dirty="0">
                <a:solidFill>
                  <a:srgbClr val="FF0000"/>
                </a:solidFill>
                <a:latin typeface="Arial" panose="020B0604020202020204" pitchFamily="34" charset="0"/>
              </a:rPr>
              <a:t>, jeżeli zachodzi taka uzasadniona potrzeba (możliwe tylko wtedy, gdy w toku edukacji szkolnej uczeń korzystał z takiego sposobu wyrównywania szans edukacyjnych w związku z posiadana opinią i fakt ten został udokumentowany), Przedłużenie czasu dotyczy egzaminu z:</a:t>
            </a:r>
          </a:p>
          <a:p>
            <a:r>
              <a:rPr lang="pl-PL" sz="1200" i="1" dirty="0">
                <a:solidFill>
                  <a:srgbClr val="FF0000"/>
                </a:solidFill>
                <a:latin typeface="Arial" panose="020B0604020202020204" pitchFamily="34" charset="0"/>
              </a:rPr>
              <a:t>-z języka polskiego –w przypadku opinii o dysleksji lub dysgrafii</a:t>
            </a:r>
          </a:p>
          <a:p>
            <a:r>
              <a:rPr lang="pl-PL" sz="1200" i="1" dirty="0">
                <a:solidFill>
                  <a:srgbClr val="FF0000"/>
                </a:solidFill>
                <a:latin typeface="Arial" panose="020B0604020202020204" pitchFamily="34" charset="0"/>
              </a:rPr>
              <a:t>-z matematyki - w przypadku opinii o dyskalkulii lub dysleksji</a:t>
            </a:r>
          </a:p>
          <a:p>
            <a:r>
              <a:rPr lang="pl-PL" sz="1200" i="1" dirty="0">
                <a:solidFill>
                  <a:srgbClr val="FF0000"/>
                </a:solidFill>
                <a:latin typeface="Arial" panose="020B0604020202020204" pitchFamily="34" charset="0"/>
              </a:rPr>
              <a:t>-z języków obcych nowożytnych - w przypadku opinii o dysleksji.</a:t>
            </a:r>
            <a:r>
              <a:rPr lang="pl-PL" sz="1200" dirty="0">
                <a:solidFill>
                  <a:srgbClr val="FF0000"/>
                </a:solidFill>
                <a:latin typeface="Arial" panose="020B0604020202020204" pitchFamily="34" charset="0"/>
              </a:rPr>
              <a:t> </a:t>
            </a:r>
          </a:p>
          <a:p>
            <a:endParaRPr lang="pl-PL" sz="1200" dirty="0">
              <a:latin typeface="Arial" panose="020B0604020202020204" pitchFamily="34" charset="0"/>
            </a:endParaRPr>
          </a:p>
          <a:p>
            <a:r>
              <a:rPr lang="pl-PL" sz="1200" dirty="0">
                <a:solidFill>
                  <a:srgbClr val="000000"/>
                </a:solidFill>
                <a:latin typeface="Arial" panose="020B0604020202020204" pitchFamily="34" charset="0"/>
              </a:rPr>
              <a:t>3. Zapisywanie odpowiedzi do zadań na komputerze (możliwe tylko wtedy, gdy głębokość zaburzenia grafii uniemożliwia odczytanie i dokonanie prawidłowej oceny pracy egzaminacyjnej </a:t>
            </a:r>
            <a:r>
              <a:rPr lang="pl-PL" sz="1200" dirty="0">
                <a:solidFill>
                  <a:srgbClr val="FF0000"/>
                </a:solidFill>
                <a:latin typeface="Arial" panose="020B0604020202020204" pitchFamily="34" charset="0"/>
              </a:rPr>
              <a:t>oraz gdy w toku edukacji uczeń został wdrożony do tej formy pracy</a:t>
            </a:r>
            <a:r>
              <a:rPr lang="pl-PL" sz="12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p:txBody>
      </p:sp>
    </p:spTree>
    <p:extLst>
      <p:ext uri="{BB962C8B-B14F-4D97-AF65-F5344CB8AC3E}">
        <p14:creationId xmlns:p14="http://schemas.microsoft.com/office/powerpoint/2010/main" val="1880479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0BA4801-03A0-400B-8BD6-D83AFD8D7B58}"/>
              </a:ext>
            </a:extLst>
          </p:cNvPr>
          <p:cNvSpPr/>
          <p:nvPr/>
        </p:nvSpPr>
        <p:spPr>
          <a:xfrm>
            <a:off x="2034987" y="474345"/>
            <a:ext cx="9072283" cy="5786199"/>
          </a:xfrm>
          <a:prstGeom prst="rect">
            <a:avLst/>
          </a:prstGeom>
        </p:spPr>
        <p:txBody>
          <a:bodyPr wrap="square">
            <a:spAutoFit/>
          </a:bodyPr>
          <a:lstStyle/>
          <a:p>
            <a:r>
              <a:rPr lang="pl-PL" sz="1400" dirty="0">
                <a:solidFill>
                  <a:srgbClr val="000000"/>
                </a:solidFill>
                <a:latin typeface="Arial" panose="020B0604020202020204" pitchFamily="34" charset="0"/>
              </a:rPr>
              <a:t>c.d. Uczniowie </a:t>
            </a:r>
            <a:r>
              <a:rPr lang="pl-PL" sz="1400" b="1" dirty="0">
                <a:solidFill>
                  <a:srgbClr val="000000"/>
                </a:solidFill>
                <a:latin typeface="Arial" panose="020B0604020202020204" pitchFamily="34" charset="0"/>
              </a:rPr>
              <a:t>ze specyficznymi trudnościami w uczeniu się</a:t>
            </a:r>
            <a:r>
              <a:rPr lang="pl-PL" sz="1400" dirty="0">
                <a:solidFill>
                  <a:srgbClr val="000000"/>
                </a:solidFill>
                <a:latin typeface="Arial" panose="020B0604020202020204" pitchFamily="34" charset="0"/>
              </a:rPr>
              <a:t>, w tym z: dysleksją, dysgrafią, dysortografią, </a:t>
            </a:r>
            <a:r>
              <a:rPr lang="pl-PL" sz="1600" dirty="0">
                <a:solidFill>
                  <a:srgbClr val="000000"/>
                </a:solidFill>
                <a:latin typeface="Arial" panose="020B0604020202020204" pitchFamily="34" charset="0"/>
              </a:rPr>
              <a:t>d</a:t>
            </a:r>
            <a:r>
              <a:rPr lang="pl-PL" sz="1400" dirty="0">
                <a:solidFill>
                  <a:srgbClr val="000000"/>
                </a:solidFill>
                <a:latin typeface="Arial" panose="020B0604020202020204" pitchFamily="34" charset="0"/>
              </a:rPr>
              <a:t>yskalkulią 	</a:t>
            </a:r>
          </a:p>
          <a:p>
            <a:endParaRPr lang="pl-PL" sz="1200" dirty="0">
              <a:latin typeface="Arial" panose="020B0604020202020204" pitchFamily="34" charset="0"/>
            </a:endParaRPr>
          </a:p>
          <a:p>
            <a:r>
              <a:rPr lang="pl-PL" sz="1200" dirty="0">
                <a:solidFill>
                  <a:srgbClr val="000000"/>
                </a:solidFill>
                <a:latin typeface="Arial" panose="020B0604020202020204" pitchFamily="34" charset="0"/>
              </a:rPr>
              <a:t>4. Korzystanie z pomocy nauczyciela wspomagającego, który zapisuje odpowiedzi zdającego do zadań otwartych (możliwe tylko wtedy, gdy głębokość zaburzenia grafii uniemożliwia odczytanie pracy egzaminacyjnej i gdy uczeń lub słuchacz w toku edukacji został wdrożony do takiej współpracy z nauczycielem). </a:t>
            </a:r>
          </a:p>
          <a:p>
            <a:endParaRPr lang="pl-PL" sz="1200" dirty="0">
              <a:solidFill>
                <a:srgbClr val="000000"/>
              </a:solidFill>
              <a:latin typeface="Arial" panose="020B0604020202020204" pitchFamily="34" charset="0"/>
            </a:endParaRPr>
          </a:p>
          <a:p>
            <a:r>
              <a:rPr lang="pl-PL" sz="1200" i="1" dirty="0">
                <a:solidFill>
                  <a:srgbClr val="000000"/>
                </a:solidFill>
                <a:latin typeface="Arial" panose="020B0604020202020204" pitchFamily="34" charset="0"/>
              </a:rPr>
              <a:t>W przypadku egzaminu z języka obcego nowożytnego uczeń korzystający z pomocy nauczyciela wspomagającego ma obligatoryjnie przyznaną płytę CD z dostosowanym nagraniem, tj. z wydłużonymi przerwami na zapoznanie się z zadaniami sprawdzającymi rozumienie ze słuchu i ich wykonanie. Korzystanie z płyty z dostosowanym nagraniem wymaga przyznania dostosowania określonego w pkt 2. w maksymalnym wymiarze, tj. przedłużenia czasu przeprowadzania egzaminu ósmoklasisty o 45 minut. </a:t>
            </a:r>
            <a:r>
              <a:rPr lang="pl-PL" sz="1200" dirty="0">
                <a:solidFill>
                  <a:srgbClr val="000000"/>
                </a:solidFill>
                <a:latin typeface="Arial" panose="020B0604020202020204" pitchFamily="34" charset="0"/>
              </a:rPr>
              <a:t>	</a:t>
            </a:r>
          </a:p>
          <a:p>
            <a:endParaRPr lang="pl-PL" sz="1200" dirty="0">
              <a:solidFill>
                <a:srgbClr val="000000"/>
              </a:solidFill>
              <a:latin typeface="Arial" panose="020B0604020202020204" pitchFamily="34" charset="0"/>
            </a:endParaRPr>
          </a:p>
          <a:p>
            <a:r>
              <a:rPr lang="pl-PL" sz="1200" dirty="0">
                <a:solidFill>
                  <a:srgbClr val="000000"/>
                </a:solidFill>
                <a:latin typeface="Arial" panose="020B0604020202020204" pitchFamily="34" charset="0"/>
              </a:rPr>
              <a:t>5. Pomoc nauczyciela (członka zespołu nadzorującego), który przed przystąpieniem ucznia do pracy odczytuje z arkusza rezerwowego jeden raz głośno, po kolei wszystkie teksty liczące po 250 wyrazów lub więcej, stanowiące podstawę zadań egzaminu ósmoklasisty z języka polskiego (możliwe tylko wtedy, gdy głęboka dysleksja znacznie utrudnia samodzielne czytanie i zrozumienie dłuższego tekstu lub wtedy, </a:t>
            </a:r>
            <a:r>
              <a:rPr lang="pl-PL" sz="1200" dirty="0">
                <a:solidFill>
                  <a:srgbClr val="FF0000"/>
                </a:solidFill>
                <a:latin typeface="Arial" panose="020B0604020202020204" pitchFamily="34" charset="0"/>
              </a:rPr>
              <a:t>kiedy poważne trudności w samodzielnym czytaniu i rozumieniu dłuższego tekstu zostały wskazane w opinii poradni psychologiczno-pedagogicznej</a:t>
            </a:r>
            <a:r>
              <a:rPr lang="pl-PL" sz="1200" dirty="0">
                <a:solidFill>
                  <a:srgbClr val="000000"/>
                </a:solidFill>
                <a:latin typeface="Arial" panose="020B0604020202020204" pitchFamily="34" charset="0"/>
              </a:rPr>
              <a:t>)</a:t>
            </a:r>
          </a:p>
          <a:p>
            <a:endParaRPr lang="pl-PL" sz="1200" dirty="0">
              <a:solidFill>
                <a:srgbClr val="000000"/>
              </a:solidFill>
              <a:latin typeface="Arial" panose="020B0604020202020204" pitchFamily="34" charset="0"/>
            </a:endParaRPr>
          </a:p>
          <a:p>
            <a:r>
              <a:rPr lang="pl-PL" sz="1200" dirty="0">
                <a:solidFill>
                  <a:srgbClr val="000000"/>
                </a:solidFill>
                <a:latin typeface="Arial" panose="020B0604020202020204" pitchFamily="34" charset="0"/>
              </a:rPr>
              <a:t>6. Zastosowanie szczegółowych zasad oceniania rozwiązań zadań otwartych, </a:t>
            </a:r>
            <a:r>
              <a:rPr lang="pl-PL" sz="1200" dirty="0">
                <a:latin typeface="Arial" panose="020B0604020202020204" pitchFamily="34" charset="0"/>
              </a:rPr>
              <a:t>uwzględniających specyficzne trudności w uczeniu się:</a:t>
            </a:r>
          </a:p>
          <a:p>
            <a:pPr marL="285750" indent="-285750">
              <a:buFontTx/>
              <a:buChar char="-"/>
            </a:pPr>
            <a:r>
              <a:rPr lang="pl-PL" sz="1200" dirty="0">
                <a:solidFill>
                  <a:srgbClr val="FF0000"/>
                </a:solidFill>
                <a:latin typeface="Arial" panose="020B0604020202020204" pitchFamily="34" charset="0"/>
              </a:rPr>
              <a:t>z języka polskiego – w przypadku opinii o dysleksji lub dysortografii, </a:t>
            </a:r>
          </a:p>
          <a:p>
            <a:pPr marL="285750" indent="-285750">
              <a:buFontTx/>
              <a:buChar char="-"/>
            </a:pPr>
            <a:r>
              <a:rPr lang="pl-PL" sz="1200" dirty="0">
                <a:solidFill>
                  <a:srgbClr val="FF0000"/>
                </a:solidFill>
                <a:latin typeface="Arial" panose="020B0604020202020204" pitchFamily="34" charset="0"/>
              </a:rPr>
              <a:t>z matematyki – w przypadku opinii o dyskalkulii lub dysleksji (jeżeli w opinii o dysleksji wskazane są również problemy z zapisem matematycznym),</a:t>
            </a:r>
          </a:p>
          <a:p>
            <a:pPr marL="285750" indent="-285750">
              <a:buFontTx/>
              <a:buChar char="-"/>
            </a:pPr>
            <a:r>
              <a:rPr lang="pl-PL" sz="1200" dirty="0">
                <a:solidFill>
                  <a:srgbClr val="FF0000"/>
                </a:solidFill>
                <a:latin typeface="Arial" panose="020B0604020202020204" pitchFamily="34" charset="0"/>
              </a:rPr>
              <a:t>z języków obcych nowożytnych – w przypadku opinii o dysleksji.</a:t>
            </a:r>
          </a:p>
          <a:p>
            <a:endParaRPr lang="pl-PL" sz="1200" dirty="0">
              <a:solidFill>
                <a:srgbClr val="FF0000"/>
              </a:solidFill>
              <a:latin typeface="Arial" panose="020B0604020202020204" pitchFamily="34" charset="0"/>
            </a:endParaRPr>
          </a:p>
          <a:p>
            <a:r>
              <a:rPr lang="pl-PL" sz="1200" dirty="0">
                <a:solidFill>
                  <a:srgbClr val="FF0000"/>
                </a:solidFill>
                <a:latin typeface="Arial" panose="020B0604020202020204" pitchFamily="34" charset="0"/>
              </a:rPr>
              <a:t>7. Możliwość korzystania z kalkulatora na egzaminie ósmoklasisty z matematyki, jeżeli takie dostosowanie jest wskazane (</a:t>
            </a:r>
            <a:r>
              <a:rPr lang="pl-PL" sz="1200" u="sng" dirty="0">
                <a:solidFill>
                  <a:srgbClr val="FF0000"/>
                </a:solidFill>
                <a:latin typeface="Arial" panose="020B0604020202020204" pitchFamily="34" charset="0"/>
              </a:rPr>
              <a:t>bezpośrednio</a:t>
            </a:r>
            <a:r>
              <a:rPr lang="pl-PL" sz="1200" dirty="0">
                <a:solidFill>
                  <a:srgbClr val="FF0000"/>
                </a:solidFill>
                <a:latin typeface="Arial" panose="020B0604020202020204" pitchFamily="34" charset="0"/>
              </a:rPr>
              <a:t> wyrażone) w opinii poradni psychologiczno-pedagogicznej </a:t>
            </a:r>
            <a:r>
              <a:rPr lang="pl-PL" sz="1200" u="sng" dirty="0">
                <a:solidFill>
                  <a:srgbClr val="FF0000"/>
                </a:solidFill>
                <a:latin typeface="Arial" panose="020B0604020202020204" pitchFamily="34" charset="0"/>
              </a:rPr>
              <a:t>o dyskalkulii </a:t>
            </a:r>
            <a:r>
              <a:rPr lang="pl-PL" sz="1200" dirty="0">
                <a:solidFill>
                  <a:srgbClr val="FF0000"/>
                </a:solidFill>
                <a:latin typeface="Arial" panose="020B0604020202020204" pitchFamily="34" charset="0"/>
              </a:rPr>
              <a:t>i w toku edukacji szkolnej uczeń korzystał z takiego sposobu wyrównywania szans edukacyjnych w związku z posiadana opinią i fakt ten został udokumentowany.</a:t>
            </a:r>
          </a:p>
          <a:p>
            <a:r>
              <a:rPr lang="pl-PL" dirty="0">
                <a:solidFill>
                  <a:srgbClr val="000000"/>
                </a:solidFill>
                <a:latin typeface="Arial" panose="020B0604020202020204" pitchFamily="34" charset="0"/>
              </a:rPr>
              <a:t>	</a:t>
            </a:r>
          </a:p>
        </p:txBody>
      </p:sp>
    </p:spTree>
    <p:extLst>
      <p:ext uri="{BB962C8B-B14F-4D97-AF65-F5344CB8AC3E}">
        <p14:creationId xmlns:p14="http://schemas.microsoft.com/office/powerpoint/2010/main" val="35108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55782" y="682094"/>
            <a:ext cx="10378440" cy="5493812"/>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chorobami przewlekłymi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indywidualnego nauczania lub zaświadczenie o stanie zdrowia wydane przez lekarza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pPr marL="342900" indent="-342900">
              <a:buAutoNum type="arabicPeriod"/>
            </a:pPr>
            <a:r>
              <a:rPr lang="pl-PL" sz="1400" dirty="0">
                <a:solidFill>
                  <a:srgbClr val="000000"/>
                </a:solidFill>
                <a:latin typeface="Arial" panose="020B0604020202020204" pitchFamily="34" charset="0"/>
              </a:rPr>
              <a:t>Korzystanie z zaleconego przez lekarza sprzętu medycznego i leków koniecznych ze względu na chorobę. </a:t>
            </a:r>
          </a:p>
          <a:p>
            <a:r>
              <a:rPr lang="pl-PL" sz="1100" dirty="0">
                <a:solidFill>
                  <a:srgbClr val="FF0000"/>
                </a:solidFill>
                <a:latin typeface="Arial" panose="020B0604020202020204" pitchFamily="34" charset="0"/>
              </a:rPr>
              <a:t>W przypadku uczniów ze stwierdzoną cukrzycą korzystających z pompy insulinowej dopuszcza się możliwość korzystania z telefonu komórkowego z aplikacja do mierzenia poziomu glukozy. W takim przypadku uczeń może przystąpić do egzaminu w odrębnej Sali alb0 – jeżeli przystępuje do egzaminu w Sali z innymi zdającymi – uczeń nie losuje numeru stolika, przy którym pracuje. Przewodniczący zespołu nadzorującego wskazuje stolik  możliwie najbliżej stanowiska zespołu nadzorującego. Przed wejściem na salę egzaminacyjną uczeń przekazuje telefon przewodniczącemu zespołu nadzorującego, który upewnia się, ze sygnały przychodzące są wyłączone i umieszcza telefon na stole, przy którym pracuje ZN. Uczeń sygnalizuje konieczność skorzystania z telefonu przez podniesienie ręki.</a:t>
            </a:r>
          </a:p>
          <a:p>
            <a:r>
              <a:rPr lang="pl-PL" sz="11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2. Dostosowanie warunków przystępowania do egzaminu do specyfiki choroby.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3. Przedłużenie czasu, o którym mowa w pkt 19. </a:t>
            </a:r>
            <a:r>
              <a:rPr lang="pl-PL" sz="1400" i="1" dirty="0">
                <a:solidFill>
                  <a:srgbClr val="000000"/>
                </a:solidFill>
                <a:latin typeface="Arial" panose="020B0604020202020204" pitchFamily="34" charset="0"/>
              </a:rPr>
              <a:t>Komunikatu,</a:t>
            </a:r>
            <a:r>
              <a:rPr lang="pl-PL" sz="1400" i="1" dirty="0">
                <a:solidFill>
                  <a:srgbClr val="FF0000"/>
                </a:solidFill>
                <a:latin typeface="Arial" panose="020B0604020202020204" pitchFamily="34" charset="0"/>
              </a:rPr>
              <a:t> </a:t>
            </a:r>
            <a:r>
              <a:rPr lang="pl-PL" sz="1200" i="1" dirty="0">
                <a:solidFill>
                  <a:srgbClr val="FF0000"/>
                </a:solidFill>
                <a:latin typeface="Arial" panose="020B0604020202020204" pitchFamily="34" charset="0"/>
              </a:rPr>
              <a:t>w zależności od potrzeb (możliwe tylko wtedy, gdy w toku edukacji szkolnej uczeń korzystał z takiego sposobu wyrównywania szans edukacyjnych w związku ze stanem zdrowia i fakt ten jest udokumentowany)</a:t>
            </a:r>
            <a:endParaRPr lang="pl-PL" sz="1200" dirty="0">
              <a:solidFill>
                <a:srgbClr val="FF0000"/>
              </a:solidFill>
              <a:latin typeface="Arial" panose="020B0604020202020204" pitchFamily="34" charset="0"/>
            </a:endParaRPr>
          </a:p>
          <a:p>
            <a:r>
              <a:rPr lang="pl-PL" sz="1400" dirty="0">
                <a:solidFill>
                  <a:srgbClr val="FF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4. Korzystanie z pomocy nauczyciela wspomagającego w pisaniu i/lub czytaniu, jeżeli choroba uniemożliwia pisanie i/lub czytanie.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W przypadku egzaminu z języka obcego nowożytnego uczeń korzystający z pomocy nauczyciela wspomagającego ma obligatoryjnie przyznaną płytę CD z dostosowanym nagraniem, tj. z wydłużonymi przerwami na zapoznanie się z zadaniami sprawdzającymi rozumienie ze słuchu i ich wykonanie. Korzystanie z płyty z dostosowanym nagraniem wymaga przyznania dostosowania określonego w pkt 3. w maksymalnym wymiarze, tj. przedłużenia czasu przeprowadzania egzaminu ósmoklasisty o 45 minut. </a:t>
            </a:r>
            <a:r>
              <a:rPr lang="pl-PL" sz="11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057761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18360" y="922496"/>
            <a:ext cx="9006840" cy="1323439"/>
          </a:xfrm>
          <a:prstGeom prst="rect">
            <a:avLst/>
          </a:prstGeom>
        </p:spPr>
        <p:txBody>
          <a:bodyPr wrap="square">
            <a:spAutoFit/>
          </a:bodyPr>
          <a:lstStyle/>
          <a:p>
            <a:pPr algn="just">
              <a:spcAft>
                <a:spcPts val="0"/>
              </a:spcAft>
            </a:pPr>
            <a:r>
              <a:rPr lang="pl-PL" sz="2000" i="1" dirty="0">
                <a:solidFill>
                  <a:srgbClr val="000000"/>
                </a:solidFill>
                <a:latin typeface="Times New Roman" panose="02020603050405020304" pitchFamily="18" charset="0"/>
                <a:ea typeface="Calibri" panose="020F0502020204030204" pitchFamily="34" charset="0"/>
              </a:rPr>
              <a:t>Dyrektor szkoły lub upoważniony przez niego nauczyciel zobowiązany jest do zapoznania uczniów i ich rodziców lub słuchaczy z możliwymi dostosowaniami warunków i form przeprowadzania egzaminu ósmoklasisty nie później niż </a:t>
            </a:r>
            <a:br>
              <a:rPr lang="pl-PL" sz="2000" i="1" dirty="0">
                <a:solidFill>
                  <a:srgbClr val="000000"/>
                </a:solidFill>
                <a:latin typeface="Times New Roman" panose="02020603050405020304" pitchFamily="18" charset="0"/>
                <a:ea typeface="Calibri" panose="020F0502020204030204" pitchFamily="34" charset="0"/>
              </a:rPr>
            </a:br>
            <a:r>
              <a:rPr lang="pl-PL" sz="2000" b="1" i="1" dirty="0">
                <a:solidFill>
                  <a:srgbClr val="000000"/>
                </a:solidFill>
                <a:latin typeface="Times New Roman" panose="02020603050405020304" pitchFamily="18" charset="0"/>
                <a:ea typeface="Calibri" panose="020F0502020204030204" pitchFamily="34" charset="0"/>
              </a:rPr>
              <a:t>do 28 września 2023 r. </a:t>
            </a:r>
            <a:r>
              <a:rPr lang="pl-PL" sz="2000" b="1" i="1" dirty="0">
                <a:solidFill>
                  <a:srgbClr val="000000"/>
                </a:solidFill>
                <a:highlight>
                  <a:srgbClr val="00FF00"/>
                </a:highlight>
                <a:latin typeface="Times New Roman" panose="02020603050405020304" pitchFamily="18" charset="0"/>
                <a:ea typeface="Calibri" panose="020F0502020204030204" pitchFamily="34" charset="0"/>
              </a:rPr>
              <a:t>Zielone daty są bardzo ważne dla rodziców!!!</a:t>
            </a:r>
            <a:endParaRPr lang="pl-PL" sz="2000"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861826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44040" y="975985"/>
            <a:ext cx="9997440" cy="4555093"/>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chorzy lub niesprawni czasowo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Zaświadczenie o stanie zdrowia wydane przez lekarza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Korzystanie z zaleconego przez lekarza sprzętu medycznego i leków koniecznych ze względu na chorobę.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2. Dostosowanie warunków przystępowania do egzaminu do specyfiki choroby.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3. Korzystanie z pomocy nauczyciela wspomagającego, który zapisuje odpowiedzi dyktowane przez zdającego (możliwe wtedy, gdy uczeń lub słuchacz nie może pisać sam i przystępuje do egzaminu w oddzielnej sali).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W przypadku egzaminu z języka obcego nowożytnego uczeń korzystający z pomocy nauczyciela wspomagającego ma obligatoryjnie przyznaną płytę CD z dostosowanym nagraniem, tj. z wydłużonymi przerwami na zapoznanie się z zadaniami sprawdzającymi rozumienie ze słuchu i ich wykonanie. Korzystanie z płyty z dostosowanym nagraniem wymaga przyznania dostosowania określonego w pkt 19. </a:t>
            </a:r>
            <a:r>
              <a:rPr lang="pl-PL" sz="1100" dirty="0">
                <a:solidFill>
                  <a:srgbClr val="000000"/>
                </a:solidFill>
                <a:latin typeface="Arial" panose="020B0604020202020204" pitchFamily="34" charset="0"/>
              </a:rPr>
              <a:t>Komunikatu </a:t>
            </a:r>
            <a:r>
              <a:rPr lang="pl-PL" sz="1100" i="1" dirty="0">
                <a:solidFill>
                  <a:srgbClr val="000000"/>
                </a:solidFill>
                <a:latin typeface="Arial" panose="020B0604020202020204" pitchFamily="34" charset="0"/>
              </a:rPr>
              <a:t>w maksymalnym wymiarze, tj. przedłużenia czasu przeprowadzania egzaminu ósmoklasisty o 45 minut. </a:t>
            </a:r>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3828307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392680" y="1138059"/>
            <a:ext cx="9265920" cy="4539704"/>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niedostosowani społecznie lub zagrożeni niedostosowaniem społecznym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Orzeczenie o potrzebie kształcenia specjalnego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Zapewnienie obecności specjalisty, odpowiednio pedagoga resocjalizacji lub </a:t>
            </a:r>
            <a:r>
              <a:rPr lang="pl-PL" sz="1400" dirty="0" err="1">
                <a:solidFill>
                  <a:srgbClr val="000000"/>
                </a:solidFill>
                <a:latin typeface="Arial" panose="020B0604020202020204" pitchFamily="34" charset="0"/>
              </a:rPr>
              <a:t>socjoterapeuty</a:t>
            </a:r>
            <a:r>
              <a:rPr lang="pl-PL" sz="1400" dirty="0">
                <a:solidFill>
                  <a:srgbClr val="000000"/>
                </a:solidFill>
                <a:latin typeface="Arial" panose="020B0604020202020204" pitchFamily="34" charset="0"/>
              </a:rPr>
              <a:t> (może być członkiem zespołu nadzorującego), jeżeli jest to niezbędne dla uzyskania właściwego kontaktu z uczniem.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2. Przedłużenie czasu, o którym mowa w pkt 19.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w zależności od potrzeb </a:t>
            </a:r>
            <a:r>
              <a:rPr lang="pl-PL" sz="1400" dirty="0">
                <a:solidFill>
                  <a:srgbClr val="FF0000"/>
                </a:solidFill>
                <a:latin typeface="Arial" panose="020B0604020202020204" pitchFamily="34" charset="0"/>
              </a:rPr>
              <a:t>(możliwe tylko wtedy, gdy w toku edukacji uczeń korzystał z takiego sposobu wyrównywania szans edukacyjnych w związku z zaleceniami określonymi w orzeczeniu i fakt ten jest udokumentowany).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3. Przystąpienie do egzaminu w oddzielnej sali. </a:t>
            </a:r>
          </a:p>
          <a:p>
            <a:r>
              <a:rPr lang="pl-PL"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460480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804160" y="1078439"/>
            <a:ext cx="8747760" cy="4047262"/>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lub słuchacze, którzy znaleźli się </a:t>
            </a:r>
            <a:r>
              <a:rPr lang="pl-PL" sz="1400" b="1" dirty="0">
                <a:solidFill>
                  <a:srgbClr val="000000"/>
                </a:solidFill>
                <a:latin typeface="Arial" panose="020B0604020202020204" pitchFamily="34" charset="0"/>
              </a:rPr>
              <a:t>w sytuacji kryzysowej lub traumatycznej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Pozytywna opinia rady pedagogicznej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Zapewnienie obecności specjalisty (może być członkiem zespołu nadzorującego), jeżeli jest to niezbędne dla uzyskania właściwego kontaktu ze zdającym.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2. Przedłużenie czasu, o którym mowa w pkt 19.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w zależności od potrzeb.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3. Przystąpienie do egzaminu w oddzielnej sali. </a:t>
            </a:r>
          </a:p>
          <a:p>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309019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60320" y="574685"/>
            <a:ext cx="9631680" cy="5770811"/>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lub słuchacze, którzy mają </a:t>
            </a:r>
            <a:r>
              <a:rPr lang="pl-PL" sz="1400" b="1" dirty="0">
                <a:solidFill>
                  <a:srgbClr val="000000"/>
                </a:solidFill>
                <a:latin typeface="Arial" panose="020B0604020202020204" pitchFamily="34" charset="0"/>
              </a:rPr>
              <a:t>trudności adaptacyjne związane z wcześniejszym kształceniem za granicą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Pozytywna opinia rady pedagogicznej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a:t>
            </a:r>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Przedłużenie czasu, o którym mowa w pkt 19.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w zależności od potrzeb</a:t>
            </a:r>
            <a:r>
              <a:rPr lang="pl-PL" sz="1400" dirty="0">
                <a:solidFill>
                  <a:srgbClr val="FF0000"/>
                </a:solidFill>
                <a:latin typeface="Arial" panose="020B0604020202020204" pitchFamily="34" charset="0"/>
              </a:rPr>
              <a:t> (możliwe tylko wtedy, gdy uczeń korzystał z takiego sposobu wyrównywania szans edukacyjnych w związku z trudnościami adaptacyjnymi związanymi z wcześniejszym kształceniem za granicą i fakt ten został udokumentowany).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2. Przystąpienie do egzaminu w oddzielnej sali. </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3. Zastosowanie szczegółowych zasad oceniania rozwiązań zadań otwartych z języka polskiego, jak dla uczniów ze specyficznymi trudnościami w uczeniu się, </a:t>
            </a:r>
            <a:r>
              <a:rPr lang="pl-PL" sz="1400" dirty="0">
                <a:solidFill>
                  <a:srgbClr val="FF0000"/>
                </a:solidFill>
                <a:latin typeface="Arial" panose="020B0604020202020204" pitchFamily="34" charset="0"/>
              </a:rPr>
              <a:t>jeżeli zachodzi taka uzasadniona potrzeba.</a:t>
            </a:r>
          </a:p>
          <a:p>
            <a:r>
              <a:rPr lang="pl-PL" sz="1400" dirty="0">
                <a:solidFill>
                  <a:srgbClr val="000000"/>
                </a:solidFill>
                <a:latin typeface="Arial" panose="020B0604020202020204" pitchFamily="34" charset="0"/>
              </a:rPr>
              <a:t>	</a:t>
            </a:r>
          </a:p>
          <a:p>
            <a:endParaRPr lang="pl-PL" sz="1400" dirty="0">
              <a:latin typeface="Arial" panose="020B0604020202020204" pitchFamily="34" charset="0"/>
            </a:endParaRPr>
          </a:p>
          <a:p>
            <a:r>
              <a:rPr lang="pl-PL" sz="1400" dirty="0">
                <a:solidFill>
                  <a:srgbClr val="000000"/>
                </a:solidFill>
                <a:latin typeface="Arial" panose="020B0604020202020204" pitchFamily="34" charset="0"/>
              </a:rPr>
              <a:t>4. Możliwość korzystania ze słownika dwujęzycznego w wersji papierowej lub elektronicznej (język polski – język rodzimy zdającego i język rodzimy zdającego – język polski, z zastrzeżeniem że w przypadku egzaminu z języka obcego </a:t>
            </a:r>
            <a:r>
              <a:rPr lang="pl-PL" sz="1400" b="1" dirty="0">
                <a:solidFill>
                  <a:srgbClr val="000000"/>
                </a:solidFill>
                <a:latin typeface="Arial" panose="020B0604020202020204" pitchFamily="34" charset="0"/>
              </a:rPr>
              <a:t>nie może </a:t>
            </a:r>
            <a:r>
              <a:rPr lang="pl-PL" sz="1400" dirty="0">
                <a:solidFill>
                  <a:srgbClr val="000000"/>
                </a:solidFill>
                <a:latin typeface="Arial" panose="020B0604020202020204" pitchFamily="34" charset="0"/>
              </a:rPr>
              <a:t>być to słownik języka, z którego uczeń zdaje egzamin). Słownik zapewnia szkoła lub uczeń. </a:t>
            </a:r>
          </a:p>
          <a:p>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8483979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8320" y="1117967"/>
            <a:ext cx="10393680" cy="5801588"/>
          </a:xfrm>
          <a:prstGeom prst="rect">
            <a:avLst/>
          </a:prstGeom>
        </p:spPr>
        <p:txBody>
          <a:bodyPr wrap="square">
            <a:spAutoFit/>
          </a:bodyPr>
          <a:lstStyle/>
          <a:p>
            <a:r>
              <a:rPr lang="pl-PL" sz="1400" i="1" dirty="0">
                <a:solidFill>
                  <a:srgbClr val="000000"/>
                </a:solidFill>
                <a:latin typeface="Arial" panose="020B0604020202020204" pitchFamily="34" charset="0"/>
              </a:rPr>
              <a:t>Uprawnieni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zaburzeniami komunikacji językowej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Pozytywna opinia rady pedagogicznej lub opinia poradni psychologiczno-pedagogicznej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O*-100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a:t>
            </a:r>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Przedłużenie czasu, o którym mowa w pkt 19.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w zależności od potrzeb</a:t>
            </a:r>
            <a:r>
              <a:rPr lang="pl-PL" sz="1400" dirty="0">
                <a:solidFill>
                  <a:srgbClr val="FF0000"/>
                </a:solidFill>
                <a:latin typeface="Arial" panose="020B0604020202020204" pitchFamily="34" charset="0"/>
              </a:rPr>
              <a:t> (możliwe tylko wtedy gdy uczeń korzystał z takiego sposobu wyrównywania szans edukacyjnych w związku z zaburzeniami komunikacji językowej w toku edukacji i fakt ten został udokumentowany).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2. Korzystanie z pomocy nauczyciela wspomagającego w pisaniu i/lub czytaniu </a:t>
            </a:r>
            <a:r>
              <a:rPr lang="pl-PL" sz="1400" dirty="0">
                <a:solidFill>
                  <a:srgbClr val="FF0000"/>
                </a:solidFill>
                <a:latin typeface="Arial" panose="020B0604020202020204" pitchFamily="34" charset="0"/>
              </a:rPr>
              <a:t>(możliwe wtedy, gdy uczeń został wdrożony w toku edukacji do takiej współpracy z nauczycielem).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W przypadku egzaminu z języka obcego nowożytnego przyznanie tego dostosowania oznacza obligatoryjne przyznanie płyty CD z dostosowanym nagraniem wraz z przedłużeniem czasu trwania egzaminu (patrz pkt 4.). </a:t>
            </a:r>
            <a:r>
              <a:rPr lang="pl-PL" sz="1100" dirty="0">
                <a:solidFill>
                  <a:srgbClr val="000000"/>
                </a:solidFill>
                <a:latin typeface="Arial" panose="020B0604020202020204" pitchFamily="34" charset="0"/>
              </a:rPr>
              <a:t>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3. Zastosowanie szczegółowych zasad oceniania rozwiązań zadań otwartych z języka polskiego oraz języków obcych nowożytnych, jak dla uczniów ze specyficznymi trudnościami w uczeniu się</a:t>
            </a:r>
            <a:r>
              <a:rPr lang="pl-PL" sz="1400" dirty="0">
                <a:solidFill>
                  <a:srgbClr val="FF0000"/>
                </a:solidFill>
                <a:latin typeface="Arial" panose="020B0604020202020204" pitchFamily="34" charset="0"/>
              </a:rPr>
              <a:t>, jeżeli zachodzi taka uzasadniona potrzeba.</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4. Płyta CD do arkuszy standardowych z języka obcego nowożytnego z wydłużonymi przerwami na zapoznanie się z zadaniami sprawdzającymi rozumienie ze słuchu i ich wykonanie. </a:t>
            </a:r>
          </a:p>
          <a:p>
            <a:endParaRPr lang="pl-PL" sz="1400" dirty="0">
              <a:solidFill>
                <a:srgbClr val="000000"/>
              </a:solidFill>
              <a:latin typeface="Arial" panose="020B0604020202020204" pitchFamily="34" charset="0"/>
            </a:endParaRPr>
          </a:p>
          <a:p>
            <a:r>
              <a:rPr lang="pl-PL" sz="1100" i="1" dirty="0">
                <a:solidFill>
                  <a:srgbClr val="000000"/>
                </a:solidFill>
                <a:latin typeface="Arial" panose="020B0604020202020204" pitchFamily="34" charset="0"/>
              </a:rPr>
              <a:t>Przyznanie tego dostosowania oznacza obligatoryjne przyznanie dostosowania określonego w pkt 1. w maksymalnym wymiarze, tj. przedłużenia czasu przeprowadzania egzaminu ósmoklasisty o 45 minut. </a:t>
            </a:r>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4260116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19922" y="335845"/>
            <a:ext cx="10195560" cy="6186309"/>
          </a:xfrm>
          <a:prstGeom prst="rect">
            <a:avLst/>
          </a:prstGeom>
        </p:spPr>
        <p:txBody>
          <a:bodyPr wrap="square">
            <a:spAutoFit/>
          </a:bodyPr>
          <a:lstStyle/>
          <a:p>
            <a:r>
              <a:rPr lang="pl-PL" sz="1200" i="1" dirty="0">
                <a:solidFill>
                  <a:srgbClr val="000000"/>
                </a:solidFill>
                <a:latin typeface="Arial" panose="020B0604020202020204" pitchFamily="34" charset="0"/>
              </a:rPr>
              <a:t>Uprawnieni do dostosowania </a:t>
            </a:r>
            <a:r>
              <a:rPr lang="pl-PL" sz="1200" dirty="0">
                <a:solidFill>
                  <a:srgbClr val="000000"/>
                </a:solidFill>
                <a:latin typeface="Arial" panose="020B0604020202020204" pitchFamily="34" charset="0"/>
              </a:rPr>
              <a:t>	Dzieci i młodzież będący </a:t>
            </a:r>
            <a:r>
              <a:rPr lang="pl-PL" sz="1200" b="1" dirty="0">
                <a:solidFill>
                  <a:srgbClr val="000000"/>
                </a:solidFill>
                <a:latin typeface="Arial" panose="020B0604020202020204" pitchFamily="34" charset="0"/>
              </a:rPr>
              <a:t>obywatelami Ukrainy</a:t>
            </a:r>
            <a:r>
              <a:rPr lang="pl-PL" sz="1200" dirty="0">
                <a:solidFill>
                  <a:srgbClr val="000000"/>
                </a:solidFill>
                <a:latin typeface="Arial" panose="020B0604020202020204" pitchFamily="34" charset="0"/>
              </a:rPr>
              <a:t>, których pobyt na terytorium Rzeczypospolitej Polskiej jest uznawany za legalny na podstawie art. 2 ust. 1 ustawy z dnia 12 marca 2022 r. o pomocy obywatelom Ukrainy w związku z konfliktem zbrojnym na terytorium tego państwa 	</a:t>
            </a:r>
          </a:p>
          <a:p>
            <a:r>
              <a:rPr lang="pl-PL" sz="1200" i="1" dirty="0">
                <a:solidFill>
                  <a:srgbClr val="000000"/>
                </a:solidFill>
                <a:latin typeface="Arial" panose="020B0604020202020204" pitchFamily="34" charset="0"/>
              </a:rPr>
              <a:t>Podstawa uprawnienia </a:t>
            </a:r>
            <a:r>
              <a:rPr lang="pl-PL" sz="1200" dirty="0">
                <a:solidFill>
                  <a:srgbClr val="000000"/>
                </a:solidFill>
                <a:latin typeface="Arial" panose="020B0604020202020204" pitchFamily="34" charset="0"/>
              </a:rPr>
              <a:t>	Pozytywna opinia rady pedagogicznej 	</a:t>
            </a:r>
          </a:p>
          <a:p>
            <a:r>
              <a:rPr lang="pl-PL" sz="1200" i="1" dirty="0">
                <a:solidFill>
                  <a:srgbClr val="000000"/>
                </a:solidFill>
                <a:latin typeface="Arial" panose="020B0604020202020204" pitchFamily="34" charset="0"/>
              </a:rPr>
              <a:t>Oznaczenie arkusza </a:t>
            </a:r>
            <a:r>
              <a:rPr lang="pl-PL" sz="1200" dirty="0">
                <a:solidFill>
                  <a:srgbClr val="000000"/>
                </a:solidFill>
                <a:latin typeface="Arial" panose="020B0604020202020204" pitchFamily="34" charset="0"/>
              </a:rPr>
              <a:t>	W przypadku arkuszy z języka polskiego i matematyki: O**</a:t>
            </a:r>
            <a:r>
              <a:rPr lang="pl-PL" sz="1200" b="1" dirty="0">
                <a:solidFill>
                  <a:srgbClr val="000000"/>
                </a:solidFill>
                <a:latin typeface="Arial" panose="020B0604020202020204" pitchFamily="34" charset="0"/>
              </a:rPr>
              <a:t>U</a:t>
            </a:r>
            <a:r>
              <a:rPr lang="pl-PL" sz="1200" dirty="0">
                <a:solidFill>
                  <a:srgbClr val="000000"/>
                </a:solidFill>
                <a:latin typeface="Arial" panose="020B0604020202020204" pitchFamily="34" charset="0"/>
              </a:rPr>
              <a:t>-</a:t>
            </a:r>
            <a:r>
              <a:rPr lang="pl-PL" sz="1200" b="1" dirty="0">
                <a:solidFill>
                  <a:srgbClr val="000000"/>
                </a:solidFill>
                <a:latin typeface="Arial" panose="020B0604020202020204" pitchFamily="34" charset="0"/>
              </a:rPr>
              <a:t>C00 </a:t>
            </a:r>
            <a:endParaRPr lang="pl-PL" sz="1200" dirty="0">
              <a:solidFill>
                <a:srgbClr val="000000"/>
              </a:solidFill>
              <a:latin typeface="Arial" panose="020B0604020202020204" pitchFamily="34" charset="0"/>
            </a:endParaRPr>
          </a:p>
          <a:p>
            <a:r>
              <a:rPr lang="pl-PL" sz="1200" dirty="0">
                <a:solidFill>
                  <a:srgbClr val="000000"/>
                </a:solidFill>
                <a:latin typeface="Arial" panose="020B0604020202020204" pitchFamily="34" charset="0"/>
              </a:rPr>
              <a:t>W przypadku arkuszy z języka obcego: OJ*U-100 	</a:t>
            </a:r>
          </a:p>
          <a:p>
            <a:r>
              <a:rPr lang="pl-PL" sz="1200" i="1" dirty="0">
                <a:solidFill>
                  <a:srgbClr val="000000"/>
                </a:solidFill>
                <a:latin typeface="Arial" panose="020B0604020202020204" pitchFamily="34" charset="0"/>
              </a:rPr>
              <a:t>Czas trwania egzaminu z przedmiotów </a:t>
            </a:r>
            <a:r>
              <a:rPr lang="pl-PL" sz="1200" dirty="0">
                <a:solidFill>
                  <a:srgbClr val="000000"/>
                </a:solidFill>
                <a:latin typeface="Arial" panose="020B0604020202020204" pitchFamily="34" charset="0"/>
              </a:rPr>
              <a:t>	</a:t>
            </a:r>
            <a:r>
              <a:rPr lang="pl-PL" sz="1200" i="1" dirty="0">
                <a:solidFill>
                  <a:srgbClr val="000000"/>
                </a:solidFill>
                <a:latin typeface="Arial" panose="020B0604020202020204" pitchFamily="34" charset="0"/>
              </a:rPr>
              <a:t>język polski </a:t>
            </a:r>
            <a:r>
              <a:rPr lang="pl-PL" sz="1200" dirty="0">
                <a:solidFill>
                  <a:srgbClr val="000000"/>
                </a:solidFill>
                <a:latin typeface="Arial" panose="020B0604020202020204" pitchFamily="34" charset="0"/>
              </a:rPr>
              <a:t>	</a:t>
            </a:r>
            <a:r>
              <a:rPr lang="pl-PL" sz="1200" i="1" dirty="0">
                <a:solidFill>
                  <a:srgbClr val="000000"/>
                </a:solidFill>
                <a:latin typeface="Arial" panose="020B0604020202020204" pitchFamily="34" charset="0"/>
              </a:rPr>
              <a:t>matematyka </a:t>
            </a:r>
            <a:r>
              <a:rPr lang="pl-PL" sz="1200" dirty="0">
                <a:solidFill>
                  <a:srgbClr val="000000"/>
                </a:solidFill>
                <a:latin typeface="Arial" panose="020B0604020202020204" pitchFamily="34" charset="0"/>
              </a:rPr>
              <a:t>	</a:t>
            </a:r>
            <a:r>
              <a:rPr lang="pl-PL" sz="1200" i="1" dirty="0">
                <a:solidFill>
                  <a:srgbClr val="000000"/>
                </a:solidFill>
                <a:latin typeface="Arial" panose="020B0604020202020204" pitchFamily="34" charset="0"/>
              </a:rPr>
              <a:t>język obcy </a:t>
            </a:r>
            <a:r>
              <a:rPr lang="pl-PL" sz="1200" dirty="0">
                <a:solidFill>
                  <a:srgbClr val="000000"/>
                </a:solidFill>
                <a:latin typeface="Arial" panose="020B0604020202020204" pitchFamily="34" charset="0"/>
              </a:rPr>
              <a:t>	</a:t>
            </a:r>
          </a:p>
          <a:p>
            <a:r>
              <a:rPr lang="pl-PL" sz="1200" dirty="0">
                <a:solidFill>
                  <a:srgbClr val="000000"/>
                </a:solidFill>
                <a:latin typeface="Arial" panose="020B0604020202020204" pitchFamily="34" charset="0"/>
              </a:rPr>
              <a:t>                                                                     </a:t>
            </a:r>
            <a:r>
              <a:rPr lang="fi-FI" sz="1200" dirty="0">
                <a:solidFill>
                  <a:srgbClr val="000000"/>
                </a:solidFill>
                <a:latin typeface="Arial" panose="020B0604020202020204" pitchFamily="34" charset="0"/>
              </a:rPr>
              <a:t>do 210 minut 	100 minut 	90 minut 	</a:t>
            </a:r>
          </a:p>
          <a:p>
            <a:r>
              <a:rPr lang="pl-PL" sz="1200" b="1" dirty="0">
                <a:solidFill>
                  <a:srgbClr val="000000"/>
                </a:solidFill>
                <a:latin typeface="Arial" panose="020B0604020202020204" pitchFamily="34" charset="0"/>
              </a:rPr>
              <a:t>Możliwe sposoby dostosowania </a:t>
            </a:r>
            <a:endParaRPr lang="pl-PL" sz="1200" dirty="0">
              <a:solidFill>
                <a:srgbClr val="000000"/>
              </a:solidFill>
              <a:latin typeface="Arial" panose="020B0604020202020204" pitchFamily="34" charset="0"/>
            </a:endParaRPr>
          </a:p>
          <a:p>
            <a:r>
              <a:rPr lang="pl-PL" sz="1200" dirty="0">
                <a:solidFill>
                  <a:srgbClr val="000000"/>
                </a:solidFill>
                <a:latin typeface="Arial" panose="020B0604020202020204" pitchFamily="34" charset="0"/>
              </a:rPr>
              <a:t>(dyrektor szkoły zaznacza w sposoby dostosowania wskazane przez radę pedagogiczną oraz zaakceptowane przez rodziców [opiekunów] niepełnoletniego zdającego) 	</a:t>
            </a:r>
          </a:p>
          <a:p>
            <a:r>
              <a:rPr lang="pl-PL" sz="1200" dirty="0">
                <a:solidFill>
                  <a:srgbClr val="000000"/>
                </a:solidFill>
                <a:latin typeface="Arial" panose="020B0604020202020204" pitchFamily="34" charset="0"/>
              </a:rPr>
              <a:t>1. Arkusze dostosowane do potrzeb zdających: </a:t>
            </a:r>
          </a:p>
          <a:p>
            <a:r>
              <a:rPr lang="pl-PL" sz="1200" dirty="0">
                <a:solidFill>
                  <a:srgbClr val="000000"/>
                </a:solidFill>
                <a:latin typeface="Arial" panose="020B0604020202020204" pitchFamily="34" charset="0"/>
              </a:rPr>
              <a:t>1) arkusz z języka polskiego – arkusz treściowo tożsamy z arkuszem dla ucznia, o którym mowa w art. 165 ust. 1 ustawy z dnia 14 grudnia 2016 r. </a:t>
            </a:r>
            <a:r>
              <a:rPr lang="pl-PL" sz="1200" i="1" dirty="0">
                <a:solidFill>
                  <a:srgbClr val="000000"/>
                </a:solidFill>
                <a:latin typeface="Arial" panose="020B0604020202020204" pitchFamily="34" charset="0"/>
              </a:rPr>
              <a:t>Prawo oświatowe </a:t>
            </a:r>
            <a:r>
              <a:rPr lang="pl-PL" sz="1200" dirty="0">
                <a:solidFill>
                  <a:srgbClr val="000000"/>
                </a:solidFill>
                <a:latin typeface="Arial" panose="020B0604020202020204" pitchFamily="34" charset="0"/>
              </a:rPr>
              <a:t>(cudzoziemiec), któremu ograniczona znajomość języka polskiego utrudnia zrozumienie czytanego tekstu, z kolejnymi dostosowaniami, tj. instrukcje oraz polecenia </a:t>
            </a:r>
            <a:r>
              <a:rPr lang="pl-PL" sz="1200" dirty="0">
                <a:solidFill>
                  <a:srgbClr val="FF0000"/>
                </a:solidFill>
                <a:latin typeface="Arial" panose="020B0604020202020204" pitchFamily="34" charset="0"/>
              </a:rPr>
              <a:t>w dwóch językach: w języku polskim oraz w tłumaczeniu na język ukraiński, </a:t>
            </a:r>
            <a:r>
              <a:rPr lang="pl-PL" sz="1200" dirty="0">
                <a:solidFill>
                  <a:srgbClr val="000000"/>
                </a:solidFill>
                <a:latin typeface="Arial" panose="020B0604020202020204" pitchFamily="34" charset="0"/>
              </a:rPr>
              <a:t>(ale: teksty i zadania w języku polskim, zapisywanie rozwiązań do zadań – w języku polskim</a:t>
            </a:r>
            <a:r>
              <a:rPr lang="pl-PL" sz="1200" dirty="0">
                <a:latin typeface="Arial" panose="020B0604020202020204" pitchFamily="34" charset="0"/>
              </a:rPr>
              <a:t>)</a:t>
            </a:r>
            <a:r>
              <a:rPr lang="pl-PL" sz="1200" dirty="0">
                <a:solidFill>
                  <a:srgbClr val="FF0000"/>
                </a:solidFill>
                <a:latin typeface="Arial" panose="020B0604020202020204" pitchFamily="34" charset="0"/>
              </a:rPr>
              <a:t>, w przypadku arkusza z języka polskiego dostosowanie obejmuje również zasady oceniania rozwiązań zadań.</a:t>
            </a:r>
          </a:p>
          <a:p>
            <a:r>
              <a:rPr lang="pl-PL" sz="1200" dirty="0">
                <a:solidFill>
                  <a:srgbClr val="000000"/>
                </a:solidFill>
                <a:latin typeface="Arial" panose="020B0604020202020204" pitchFamily="34" charset="0"/>
              </a:rPr>
              <a:t>2) arkusz z matematyki – arkusz treściowo tożsamy z arkuszem dla ucznia, o którym mowa w art. 165 ust. 1 ustawy z dnia 14 grudnia 2016 r. </a:t>
            </a:r>
            <a:r>
              <a:rPr lang="pl-PL" sz="1200" i="1" dirty="0">
                <a:solidFill>
                  <a:srgbClr val="000000"/>
                </a:solidFill>
                <a:latin typeface="Arial" panose="020B0604020202020204" pitchFamily="34" charset="0"/>
              </a:rPr>
              <a:t>Prawo oświatowe </a:t>
            </a:r>
            <a:r>
              <a:rPr lang="pl-PL" sz="1200" dirty="0">
                <a:solidFill>
                  <a:srgbClr val="000000"/>
                </a:solidFill>
                <a:latin typeface="Arial" panose="020B0604020202020204" pitchFamily="34" charset="0"/>
              </a:rPr>
              <a:t>(cudzoziemiec), któremu ograniczona znajomość języka polskiego utrudnia zrozumienie czytanego tekstu, ale pełna treść arkusza, tj. instrukcje, polecenia do zadań, treść zadań </a:t>
            </a:r>
            <a:r>
              <a:rPr lang="pl-PL" sz="1200" dirty="0">
                <a:solidFill>
                  <a:srgbClr val="FF0000"/>
                </a:solidFill>
                <a:latin typeface="Arial" panose="020B0604020202020204" pitchFamily="34" charset="0"/>
              </a:rPr>
              <a:t>w dwóch językach: w języku polskim oraz w tłumaczeniu na język ukraiński</a:t>
            </a:r>
            <a:r>
              <a:rPr lang="pl-PL" sz="1200" dirty="0">
                <a:solidFill>
                  <a:srgbClr val="000000"/>
                </a:solidFill>
                <a:latin typeface="Arial" panose="020B0604020202020204" pitchFamily="34" charset="0"/>
              </a:rPr>
              <a:t>; zapisywanie rozwiązań zadań możliwe w języku ukraińskim </a:t>
            </a:r>
          </a:p>
          <a:p>
            <a:r>
              <a:rPr lang="pl-PL" sz="1200" dirty="0">
                <a:solidFill>
                  <a:srgbClr val="000000"/>
                </a:solidFill>
                <a:latin typeface="Arial" panose="020B0604020202020204" pitchFamily="34" charset="0"/>
              </a:rPr>
              <a:t>3) arkusz z języka obcego nowożytnego – arkusz treściowo tożsamy z arkuszem w formie standardowej („100”), z dostosowaniami, tj. instrukcje oraz polecenia </a:t>
            </a:r>
            <a:r>
              <a:rPr lang="pl-PL" sz="1200" dirty="0">
                <a:solidFill>
                  <a:srgbClr val="FF0000"/>
                </a:solidFill>
                <a:latin typeface="Arial" panose="020B0604020202020204" pitchFamily="34" charset="0"/>
              </a:rPr>
              <a:t>w dwóch językach: w języku polskim oraz w tłumaczeniu na język ukraiński</a:t>
            </a:r>
            <a:r>
              <a:rPr lang="pl-PL" sz="1200" dirty="0">
                <a:solidFill>
                  <a:srgbClr val="000000"/>
                </a:solidFill>
                <a:latin typeface="Arial" panose="020B0604020202020204" pitchFamily="34" charset="0"/>
              </a:rPr>
              <a:t>, zadania w języku obcym, zapisywanie rozwiązań do zadań – w języku obcym. </a:t>
            </a:r>
            <a:r>
              <a:rPr lang="pl-PL" sz="1200" dirty="0">
                <a:solidFill>
                  <a:srgbClr val="FF0000"/>
                </a:solidFill>
                <a:latin typeface="Arial" panose="020B0604020202020204" pitchFamily="34" charset="0"/>
              </a:rPr>
              <a:t>W przypadku zadań sprawdzających rozumienie ze słuchu uczniowie korzystają z płyty przygotowanej do arkusza standardowego („100”) z poleceniami w języku polskim.</a:t>
            </a:r>
          </a:p>
          <a:p>
            <a:r>
              <a:rPr lang="pl-PL" sz="1200" i="1" dirty="0">
                <a:solidFill>
                  <a:srgbClr val="000000"/>
                </a:solidFill>
                <a:latin typeface="Arial" panose="020B0604020202020204" pitchFamily="34" charset="0"/>
              </a:rPr>
              <a:t>Czas pracy zapisany na stronie tytułowej arkusza jest obowiązujący (nie wymaga przedłużenia) – por. „Czas trwania egzaminu z przedmiotów” powyżej. </a:t>
            </a:r>
            <a:r>
              <a:rPr lang="pl-PL" sz="1200" dirty="0">
                <a:solidFill>
                  <a:srgbClr val="000000"/>
                </a:solidFill>
                <a:latin typeface="Arial" panose="020B0604020202020204" pitchFamily="34" charset="0"/>
              </a:rPr>
              <a:t>	</a:t>
            </a:r>
          </a:p>
          <a:p>
            <a:endParaRPr lang="pl-PL" sz="1200" dirty="0">
              <a:latin typeface="Arial" panose="020B0604020202020204" pitchFamily="34" charset="0"/>
            </a:endParaRPr>
          </a:p>
          <a:p>
            <a:r>
              <a:rPr lang="pl-PL" sz="1200" dirty="0">
                <a:solidFill>
                  <a:srgbClr val="000000"/>
                </a:solidFill>
                <a:latin typeface="Arial" panose="020B0604020202020204" pitchFamily="34" charset="0"/>
              </a:rPr>
              <a:t>2. Możliwość przystąpienia do egzaminu w oddzielnej sali (dotyczy egzaminu ósmoklasisty z języka polskiego), jeżeli – ze względu na przedłużenie czasu przeprowadzania egzaminu do 210 minut – jest to konieczne do przeprowadzenia egzaminu dla wszystkich zdających w niezakłócony sposób. </a:t>
            </a:r>
          </a:p>
          <a:p>
            <a:r>
              <a:rPr lang="pl-PL" sz="1200" dirty="0">
                <a:solidFill>
                  <a:srgbClr val="000000"/>
                </a:solidFill>
                <a:latin typeface="Arial" panose="020B0604020202020204" pitchFamily="34" charset="0"/>
              </a:rPr>
              <a:t>	</a:t>
            </a:r>
          </a:p>
          <a:p>
            <a:r>
              <a:rPr lang="pl-PL" sz="1200" dirty="0">
                <a:solidFill>
                  <a:srgbClr val="000000"/>
                </a:solidFill>
                <a:latin typeface="Arial" panose="020B0604020202020204" pitchFamily="34" charset="0"/>
              </a:rPr>
              <a:t>3. Możliwość korzystania ze słownika dwujęzycznego w wersji papierowej lub elektronicznej (język polski – język ukraiński i język ukraiński – język polski) na egzaminie z języka polskiego. Słownik zapewnia szkoła lub uczeń. </a:t>
            </a:r>
          </a:p>
        </p:txBody>
      </p:sp>
    </p:spTree>
    <p:extLst>
      <p:ext uri="{BB962C8B-B14F-4D97-AF65-F5344CB8AC3E}">
        <p14:creationId xmlns:p14="http://schemas.microsoft.com/office/powerpoint/2010/main" val="2541315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316480" y="1374591"/>
            <a:ext cx="8884920" cy="4108817"/>
          </a:xfrm>
          <a:prstGeom prst="rect">
            <a:avLst/>
          </a:prstGeom>
        </p:spPr>
        <p:txBody>
          <a:bodyPr wrap="square">
            <a:spAutoFit/>
          </a:bodyPr>
          <a:lstStyle/>
          <a:p>
            <a:endParaRPr lang="pl-PL" sz="1200" dirty="0">
              <a:latin typeface="Arial" panose="020B0604020202020204" pitchFamily="34" charset="0"/>
            </a:endParaRP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4. Zapewnienie obecności specjalisty, np. psychologa, pedagoga (może być członkiem zespołu nadzorującego), jeżeli jest to niezbędne dla uzyskania właściwego kontaktu ze zdającym lub zapewnienia wsparcia psychologicznego.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5. Zapewnienie obecności tłumacza (język polski – język ukraiński), który przekaże zdającym informacje dotyczące zasad przeprowadzania egzaminu przekazywanych przed rozpoczęciem pracy z arkuszem egzaminacyjnym. </a:t>
            </a:r>
          </a:p>
          <a:p>
            <a:r>
              <a:rPr lang="pl-PL" sz="1400" dirty="0">
                <a:solidFill>
                  <a:srgbClr val="000000"/>
                </a:solidFill>
                <a:latin typeface="Arial" panose="020B0604020202020204" pitchFamily="34" charset="0"/>
              </a:rPr>
              <a:t>	</a:t>
            </a:r>
            <a:endParaRPr lang="pl-PL" sz="1400" dirty="0">
              <a:latin typeface="Arial" panose="020B0604020202020204" pitchFamily="34" charset="0"/>
            </a:endParaRPr>
          </a:p>
          <a:p>
            <a:r>
              <a:rPr lang="pl-PL" sz="1400" dirty="0">
                <a:solidFill>
                  <a:srgbClr val="000000"/>
                </a:solidFill>
                <a:latin typeface="Arial" panose="020B0604020202020204" pitchFamily="34" charset="0"/>
              </a:rPr>
              <a:t>6. Pomoc nauczyciela (członka zespołu nadzorującego), który przed przystąpieniem ucznia do pracy odczytuje z arkusza rezerwowego jeden raz głośno, po kolei wszystkie teksty liczące po 250 wyrazów lub więcej, stanowiące podstawę zadań egzaminu ósmoklasisty </a:t>
            </a:r>
            <a:r>
              <a:rPr lang="pl-PL" sz="1400" u="sng" dirty="0">
                <a:solidFill>
                  <a:srgbClr val="000000"/>
                </a:solidFill>
                <a:latin typeface="Arial" panose="020B0604020202020204" pitchFamily="34" charset="0"/>
              </a:rPr>
              <a:t>z języka polskieg</a:t>
            </a:r>
            <a:r>
              <a:rPr lang="pl-PL" sz="1400" dirty="0">
                <a:solidFill>
                  <a:srgbClr val="000000"/>
                </a:solidFill>
                <a:latin typeface="Arial" panose="020B0604020202020204" pitchFamily="34" charset="0"/>
              </a:rPr>
              <a:t>o (możliwe w przypadku gdy uczeń rozumie język polski, jednak ma problemy z płynnym czytaniem tekstu pisanego). </a:t>
            </a:r>
          </a:p>
          <a:p>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7. Skorzystanie z dostosowań przewidzianych w </a:t>
            </a:r>
            <a:r>
              <a:rPr lang="pl-PL" sz="1400" i="1" dirty="0">
                <a:solidFill>
                  <a:srgbClr val="000000"/>
                </a:solidFill>
                <a:latin typeface="Arial" panose="020B0604020202020204" pitchFamily="34" charset="0"/>
              </a:rPr>
              <a:t>Komunikacie </a:t>
            </a:r>
            <a:r>
              <a:rPr lang="pl-PL" sz="1400" dirty="0">
                <a:solidFill>
                  <a:srgbClr val="000000"/>
                </a:solidFill>
                <a:latin typeface="Arial" panose="020B0604020202020204" pitchFamily="34" charset="0"/>
              </a:rPr>
              <a:t>dla poszczególnych grup zdających. Dostosowanie takie </a:t>
            </a:r>
            <a:r>
              <a:rPr lang="pl-PL" sz="1400" u="sng" dirty="0">
                <a:solidFill>
                  <a:srgbClr val="000000"/>
                </a:solidFill>
                <a:latin typeface="Arial" panose="020B0604020202020204" pitchFamily="34" charset="0"/>
              </a:rPr>
              <a:t>wymaga pisemnego porozumieni</a:t>
            </a:r>
            <a:r>
              <a:rPr lang="pl-PL" sz="1400" dirty="0">
                <a:solidFill>
                  <a:srgbClr val="000000"/>
                </a:solidFill>
                <a:latin typeface="Arial" panose="020B0604020202020204" pitchFamily="34" charset="0"/>
              </a:rPr>
              <a:t>a dyrektora szkoły z dyrektorem właściwej okręgowej komisji egzaminacyjnej. </a:t>
            </a:r>
          </a:p>
          <a:p>
            <a:endParaRPr lang="pl-PL" sz="1100" dirty="0">
              <a:solidFill>
                <a:srgbClr val="000000"/>
              </a:solidFill>
              <a:latin typeface="Arial" panose="020B0604020202020204" pitchFamily="34" charset="0"/>
            </a:endParaRPr>
          </a:p>
        </p:txBody>
      </p:sp>
      <p:sp>
        <p:nvSpPr>
          <p:cNvPr id="3" name="Prostokąt 2"/>
          <p:cNvSpPr/>
          <p:nvPr/>
        </p:nvSpPr>
        <p:spPr>
          <a:xfrm>
            <a:off x="2103120" y="524917"/>
            <a:ext cx="9311640" cy="800219"/>
          </a:xfrm>
          <a:prstGeom prst="rect">
            <a:avLst/>
          </a:prstGeom>
        </p:spPr>
        <p:txBody>
          <a:bodyPr wrap="square">
            <a:spAutoFit/>
          </a:bodyPr>
          <a:lstStyle/>
          <a:p>
            <a:r>
              <a:rPr lang="pl-PL" sz="1400" dirty="0">
                <a:solidFill>
                  <a:srgbClr val="000000"/>
                </a:solidFill>
                <a:latin typeface="Arial" panose="020B0604020202020204" pitchFamily="34" charset="0"/>
              </a:rPr>
              <a:t>C.D. Dzieci i młodzież będący </a:t>
            </a:r>
            <a:r>
              <a:rPr lang="pl-PL" sz="1400" b="1" dirty="0">
                <a:solidFill>
                  <a:srgbClr val="000000"/>
                </a:solidFill>
                <a:latin typeface="Arial" panose="020B0604020202020204" pitchFamily="34" charset="0"/>
              </a:rPr>
              <a:t>obywatelami Ukrainy</a:t>
            </a:r>
            <a:r>
              <a:rPr lang="pl-PL" sz="1400" dirty="0">
                <a:solidFill>
                  <a:srgbClr val="000000"/>
                </a:solidFill>
                <a:latin typeface="Arial" panose="020B0604020202020204" pitchFamily="34" charset="0"/>
              </a:rPr>
              <a:t>, których pobyt na terytorium Rzeczypospolitej Polskiej jest uznawany za legalny na podstawie art. 2 ust. 1 ustawy z dnia 12 marca 2022 r. o pomocy obywatelom Ukrainy w związku z konfliktem zbrojnym na terytorium tego państwa </a:t>
            </a:r>
            <a:r>
              <a:rPr lang="pl-PL"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0493510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185160" y="1453575"/>
            <a:ext cx="8366760" cy="2970044"/>
          </a:xfrm>
          <a:prstGeom prst="rect">
            <a:avLst/>
          </a:prstGeom>
        </p:spPr>
        <p:txBody>
          <a:bodyPr wrap="square">
            <a:spAutoFit/>
          </a:bodyPr>
          <a:lstStyle/>
          <a:p>
            <a:r>
              <a:rPr lang="pl-PL" sz="1400" i="1" dirty="0">
                <a:solidFill>
                  <a:srgbClr val="000000"/>
                </a:solidFill>
                <a:latin typeface="Arial" panose="020B0604020202020204" pitchFamily="34" charset="0"/>
              </a:rPr>
              <a:t>Uprawnienie do dostosowania </a:t>
            </a:r>
            <a:r>
              <a:rPr lang="pl-PL" sz="1400" dirty="0">
                <a:solidFill>
                  <a:srgbClr val="000000"/>
                </a:solidFill>
                <a:latin typeface="Arial" panose="020B0604020202020204" pitchFamily="34" charset="0"/>
              </a:rPr>
              <a:t>	Uczniowie </a:t>
            </a:r>
            <a:r>
              <a:rPr lang="pl-PL" sz="1400" b="1" dirty="0">
                <a:solidFill>
                  <a:srgbClr val="000000"/>
                </a:solidFill>
                <a:latin typeface="Arial" panose="020B0604020202020204" pitchFamily="34" charset="0"/>
              </a:rPr>
              <a:t>z zaburzeniem widzenia barw </a:t>
            </a:r>
            <a:r>
              <a:rPr lang="pl-PL" sz="1400" dirty="0">
                <a:solidFill>
                  <a:srgbClr val="000000"/>
                </a:solidFill>
                <a:latin typeface="Arial" panose="020B0604020202020204" pitchFamily="34" charset="0"/>
              </a:rPr>
              <a:t>	</a:t>
            </a:r>
          </a:p>
          <a:p>
            <a:r>
              <a:rPr lang="pl-PL" sz="1400" i="1" dirty="0">
                <a:solidFill>
                  <a:srgbClr val="000000"/>
                </a:solidFill>
                <a:latin typeface="Arial" panose="020B0604020202020204" pitchFamily="34" charset="0"/>
              </a:rPr>
              <a:t>Podstawa uprawnienia </a:t>
            </a:r>
            <a:r>
              <a:rPr lang="pl-PL" sz="1400" dirty="0">
                <a:solidFill>
                  <a:srgbClr val="000000"/>
                </a:solidFill>
                <a:latin typeface="Arial" panose="020B0604020202020204" pitchFamily="34" charset="0"/>
              </a:rPr>
              <a:t>	Zaświadczenie o stanie zdrowia wydane przez lekarza 	</a:t>
            </a:r>
          </a:p>
          <a:p>
            <a:r>
              <a:rPr lang="pl-PL" sz="1400" i="1" dirty="0">
                <a:solidFill>
                  <a:srgbClr val="000000"/>
                </a:solidFill>
                <a:latin typeface="Arial" panose="020B0604020202020204" pitchFamily="34" charset="0"/>
              </a:rPr>
              <a:t>Oznaczenie arkusza </a:t>
            </a:r>
            <a:r>
              <a:rPr lang="pl-PL" sz="1400" dirty="0">
                <a:solidFill>
                  <a:srgbClr val="000000"/>
                </a:solidFill>
                <a:latin typeface="Arial" panose="020B0604020202020204" pitchFamily="34" charset="0"/>
              </a:rPr>
              <a:t>	O*-Z** 	</a:t>
            </a:r>
          </a:p>
          <a:p>
            <a:r>
              <a:rPr lang="pl-PL" sz="1400" i="1" dirty="0">
                <a:solidFill>
                  <a:srgbClr val="000000"/>
                </a:solidFill>
                <a:latin typeface="Arial" panose="020B0604020202020204" pitchFamily="34" charset="0"/>
              </a:rPr>
              <a:t>Czas trwania egzaminu z przedmiotów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polski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matematyka </a:t>
            </a:r>
            <a:r>
              <a:rPr lang="pl-PL" sz="1400" dirty="0">
                <a:solidFill>
                  <a:srgbClr val="000000"/>
                </a:solidFill>
                <a:latin typeface="Arial" panose="020B0604020202020204" pitchFamily="34" charset="0"/>
              </a:rPr>
              <a:t>	</a:t>
            </a:r>
            <a:r>
              <a:rPr lang="pl-PL" sz="1400" i="1" dirty="0">
                <a:solidFill>
                  <a:srgbClr val="000000"/>
                </a:solidFill>
                <a:latin typeface="Arial" panose="020B0604020202020204" pitchFamily="34" charset="0"/>
              </a:rPr>
              <a:t>język obcy </a:t>
            </a:r>
            <a:r>
              <a:rPr lang="pl-PL" sz="1400" dirty="0">
                <a:solidFill>
                  <a:srgbClr val="000000"/>
                </a:solidFill>
                <a:latin typeface="Arial" panose="020B0604020202020204" pitchFamily="34" charset="0"/>
              </a:rPr>
              <a:t>	</a:t>
            </a:r>
          </a:p>
          <a:p>
            <a:r>
              <a:rPr lang="pl-PL" sz="1400" dirty="0">
                <a:solidFill>
                  <a:srgbClr val="000000"/>
                </a:solidFill>
                <a:latin typeface="Arial" panose="020B0604020202020204" pitchFamily="34" charset="0"/>
              </a:rPr>
              <a:t>                                                                  </a:t>
            </a:r>
            <a:r>
              <a:rPr lang="fi-FI" sz="1400" dirty="0">
                <a:solidFill>
                  <a:srgbClr val="000000"/>
                </a:solidFill>
                <a:latin typeface="Arial" panose="020B0604020202020204" pitchFamily="34" charset="0"/>
              </a:rPr>
              <a:t>120 minut 	100 minut 	90 minut 	</a:t>
            </a:r>
          </a:p>
          <a:p>
            <a:r>
              <a:rPr lang="pl-PL" sz="1400" b="1" dirty="0">
                <a:solidFill>
                  <a:srgbClr val="000000"/>
                </a:solidFill>
                <a:latin typeface="Arial" panose="020B0604020202020204" pitchFamily="34" charset="0"/>
              </a:rPr>
              <a:t>Możliwe sposoby dostosowania </a:t>
            </a:r>
            <a:endParaRPr lang="pl-PL" sz="1400" dirty="0">
              <a:solidFill>
                <a:srgbClr val="000000"/>
              </a:solidFill>
              <a:latin typeface="Arial" panose="020B0604020202020204" pitchFamily="34" charset="0"/>
            </a:endParaRPr>
          </a:p>
          <a:p>
            <a:r>
              <a:rPr lang="pl-PL" sz="1100" dirty="0">
                <a:solidFill>
                  <a:srgbClr val="000000"/>
                </a:solidFill>
                <a:latin typeface="Arial" panose="020B0604020202020204" pitchFamily="34" charset="0"/>
              </a:rPr>
              <a:t>(dyrektor szkoły zaznacza w sposoby dostosowania wskazane przez radę pedagogiczną oraz zaakceptowane przez pełnoletniego zdającego ALBO rodziców [prawnych opiekunów] niepełnoletniego zdającego) 	</a:t>
            </a:r>
          </a:p>
          <a:p>
            <a:endParaRPr lang="pl-PL" sz="1100" dirty="0">
              <a:latin typeface="Arial" panose="020B0604020202020204" pitchFamily="34" charset="0"/>
            </a:endParaRPr>
          </a:p>
          <a:p>
            <a:r>
              <a:rPr lang="pl-PL" sz="1400" dirty="0">
                <a:solidFill>
                  <a:srgbClr val="000000"/>
                </a:solidFill>
                <a:latin typeface="Arial" panose="020B0604020202020204" pitchFamily="34" charset="0"/>
              </a:rPr>
              <a:t>1. Arkusz dostosowany do dysfunkcji, zamówiony </a:t>
            </a:r>
            <a:r>
              <a:rPr lang="pl-PL" sz="1400" u="sng" dirty="0">
                <a:solidFill>
                  <a:srgbClr val="000000"/>
                </a:solidFill>
                <a:latin typeface="Arial" panose="020B0604020202020204" pitchFamily="34" charset="0"/>
              </a:rPr>
              <a:t>w porozumieniu (w formie pisemnej)</a:t>
            </a:r>
            <a:r>
              <a:rPr lang="pl-PL" sz="1400" dirty="0">
                <a:solidFill>
                  <a:srgbClr val="000000"/>
                </a:solidFill>
                <a:latin typeface="Arial" panose="020B0604020202020204" pitchFamily="34" charset="0"/>
              </a:rPr>
              <a:t> z dyrektorem właściwej okręgowej komisji egzaminacyjnej do 16 listopada 2023 r. (por. pkt 28. </a:t>
            </a:r>
            <a:r>
              <a:rPr lang="pl-PL" sz="1400" i="1" dirty="0">
                <a:solidFill>
                  <a:srgbClr val="000000"/>
                </a:solidFill>
                <a:latin typeface="Arial" panose="020B0604020202020204" pitchFamily="34" charset="0"/>
              </a:rPr>
              <a:t>Komunikatu</a:t>
            </a:r>
            <a:r>
              <a:rPr lang="pl-PL" sz="1400" dirty="0">
                <a:solidFill>
                  <a:srgbClr val="000000"/>
                </a:solidFill>
                <a:latin typeface="Arial" panose="020B0604020202020204" pitchFamily="34" charset="0"/>
              </a:rPr>
              <a:t>). </a:t>
            </a:r>
            <a:r>
              <a:rPr lang="pl-PL" sz="1400" dirty="0">
                <a:solidFill>
                  <a:srgbClr val="FF0000"/>
                </a:solidFill>
                <a:latin typeface="Arial" panose="020B0604020202020204" pitchFamily="34" charset="0"/>
              </a:rPr>
              <a:t>Arkusz uwzględnia uprawnienie do nieprzenoszenia odpowiedzi na kartę odpowiedzi, tj. zaznaczanie odpowiedzi do zadań zamkniętych w zeszycie zadań egzaminacyjnych.</a:t>
            </a:r>
          </a:p>
          <a:p>
            <a:r>
              <a:rPr lang="pl-PL" sz="1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324367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Egzamin – podstawowe informacje</a:t>
            </a:r>
          </a:p>
        </p:txBody>
      </p:sp>
      <p:sp>
        <p:nvSpPr>
          <p:cNvPr id="3" name="Symbol zastępczy zawartości 2"/>
          <p:cNvSpPr>
            <a:spLocks noGrp="1"/>
          </p:cNvSpPr>
          <p:nvPr>
            <p:ph idx="1"/>
          </p:nvPr>
        </p:nvSpPr>
        <p:spPr>
          <a:xfrm>
            <a:off x="1828800" y="1508760"/>
            <a:ext cx="9675812" cy="4815840"/>
          </a:xfrm>
        </p:spPr>
        <p:txBody>
          <a:bodyPr>
            <a:normAutofit fontScale="92500" lnSpcReduction="20000"/>
          </a:bodyPr>
          <a:lstStyle/>
          <a:p>
            <a:r>
              <a:rPr lang="pl-PL" dirty="0">
                <a:latin typeface="Times New Roman" panose="02020603050405020304" pitchFamily="18" charset="0"/>
                <a:cs typeface="Times New Roman" panose="02020603050405020304" pitchFamily="18" charset="0"/>
              </a:rPr>
              <a:t>jest przeprowadzany na podstawie wymagań egzaminacyjnych określonych w załączniku do Rozporządzenia Ministra Edukacji Narodowej i Nauki z dnia 15 lipca 2022 r. (Dz. U. </a:t>
            </a:r>
            <a:r>
              <a:rPr lang="pl-PL" dirty="0" err="1">
                <a:latin typeface="Times New Roman" panose="02020603050405020304" pitchFamily="18" charset="0"/>
                <a:cs typeface="Times New Roman" panose="02020603050405020304" pitchFamily="18" charset="0"/>
              </a:rPr>
              <a:t>poz</a:t>
            </a:r>
            <a:r>
              <a:rPr lang="pl-PL" dirty="0">
                <a:latin typeface="Times New Roman" panose="02020603050405020304" pitchFamily="18" charset="0"/>
                <a:cs typeface="Times New Roman" panose="02020603050405020304" pitchFamily="18" charset="0"/>
              </a:rPr>
              <a:t> 1591) oraz sprawdza w jakim stopniu zdający spełnia te wymagania.</a:t>
            </a:r>
          </a:p>
          <a:p>
            <a:r>
              <a:rPr lang="pl-PL" dirty="0">
                <a:latin typeface="Times New Roman" panose="02020603050405020304" pitchFamily="18" charset="0"/>
                <a:cs typeface="Times New Roman" panose="02020603050405020304" pitchFamily="18" charset="0"/>
              </a:rPr>
              <a:t>Jest przeprowadzany w formie pisemnej z każdego przedmiotu innego dnia</a:t>
            </a:r>
          </a:p>
          <a:p>
            <a:r>
              <a:rPr lang="pl-PL" dirty="0">
                <a:latin typeface="Times New Roman" panose="02020603050405020304" pitchFamily="18" charset="0"/>
                <a:cs typeface="Times New Roman" panose="02020603050405020304" pitchFamily="18" charset="0"/>
              </a:rPr>
              <a:t>Obejmuje przedmioty: język polski, matematykę, język obcy nowożytny (w PSP nr 2 w Grójcu wybieramy język angielski lub język niemiecki lub język rosyjski)</a:t>
            </a:r>
          </a:p>
          <a:p>
            <a:r>
              <a:rPr lang="pl-PL" dirty="0">
                <a:latin typeface="Times New Roman" panose="02020603050405020304" pitchFamily="18" charset="0"/>
                <a:cs typeface="Times New Roman" panose="02020603050405020304" pitchFamily="18" charset="0"/>
              </a:rPr>
              <a:t> </a:t>
            </a:r>
            <a:r>
              <a:rPr lang="pl-PL" b="1" u="sng" dirty="0">
                <a:latin typeface="Times New Roman" panose="02020603050405020304" pitchFamily="18" charset="0"/>
                <a:cs typeface="Times New Roman" panose="02020603050405020304" pitchFamily="18" charset="0"/>
              </a:rPr>
              <a:t>JĘZYK OBCY (wypełniamy na zebraniu deklarację wyboru języka obcego-termin </a:t>
            </a:r>
            <a:br>
              <a:rPr lang="pl-PL" b="1" u="sng" dirty="0">
                <a:latin typeface="Times New Roman" panose="02020603050405020304" pitchFamily="18" charset="0"/>
                <a:cs typeface="Times New Roman" panose="02020603050405020304" pitchFamily="18" charset="0"/>
              </a:rPr>
            </a:br>
            <a:r>
              <a:rPr lang="pl-PL" b="1" u="sng" dirty="0">
                <a:solidFill>
                  <a:srgbClr val="00B050"/>
                </a:solidFill>
                <a:latin typeface="Times New Roman" panose="02020603050405020304" pitchFamily="18" charset="0"/>
                <a:cs typeface="Times New Roman" panose="02020603050405020304" pitchFamily="18" charset="0"/>
              </a:rPr>
              <a:t>do 2 października 2023, natomiast do 14 lutego-składamy pisemną informację o zmianie na inny język)</a:t>
            </a:r>
          </a:p>
          <a:p>
            <a:r>
              <a:rPr lang="pl-PL" dirty="0">
                <a:latin typeface="Times New Roman" panose="02020603050405020304" pitchFamily="18" charset="0"/>
                <a:cs typeface="Times New Roman" panose="02020603050405020304" pitchFamily="18" charset="0"/>
              </a:rPr>
              <a:t>Do egzaminu ósmoklasisty z języka obcego nowożytnego uczeń lub słuchacz przystępuje z tego języka obcego nowożytnego, którego uczy się w szkole w ramach obowiązkowych zajęć edukacyjnych. </a:t>
            </a:r>
          </a:p>
          <a:p>
            <a:r>
              <a:rPr lang="pl-PL" dirty="0">
                <a:latin typeface="Times New Roman" panose="02020603050405020304" pitchFamily="18" charset="0"/>
                <a:cs typeface="Times New Roman" panose="02020603050405020304" pitchFamily="18" charset="0"/>
              </a:rPr>
              <a:t>Uczeń-obywatel Ukrainy do egzaminu z języka obcego nowożytnego (angielski, francuski, hiszpański, niemiecki, rosyjski, włoski), przy czym </a:t>
            </a:r>
            <a:r>
              <a:rPr lang="pl-PL" b="1" u="sng" dirty="0">
                <a:latin typeface="Times New Roman" panose="02020603050405020304" pitchFamily="18" charset="0"/>
                <a:cs typeface="Times New Roman" panose="02020603050405020304" pitchFamily="18" charset="0"/>
              </a:rPr>
              <a:t>nie musi to być język obcy nowożytny, którego uczył się w szkole w ramach obowiązkowych zajęć edukacyjnych.</a:t>
            </a:r>
          </a:p>
          <a:p>
            <a:r>
              <a:rPr lang="pl-PL" dirty="0">
                <a:latin typeface="Times New Roman" panose="02020603050405020304" pitchFamily="18" charset="0"/>
                <a:cs typeface="Times New Roman" panose="02020603050405020304" pitchFamily="18" charset="0"/>
              </a:rPr>
              <a:t>Egzamin ósmoklasisty z języka obcego nowożytnego jest przeprowadzany wyłącznie na podstawie wymagań określonych w wariancie II.1. podstawy programowej kształcenia ogólnego w zakresie języka obcego nowożytnego </a:t>
            </a:r>
            <a:r>
              <a:rPr lang="pl-PL" b="1" dirty="0">
                <a:latin typeface="Times New Roman" panose="02020603050405020304" pitchFamily="18" charset="0"/>
                <a:cs typeface="Times New Roman" panose="02020603050405020304" pitchFamily="18" charset="0"/>
              </a:rPr>
              <a:t>(nauka od 4 klasy szkoły podstawowej).</a:t>
            </a:r>
            <a:r>
              <a:rPr lang="pl-PL" dirty="0">
                <a:latin typeface="Times New Roman" panose="02020603050405020304" pitchFamily="18" charset="0"/>
                <a:cs typeface="Times New Roman" panose="02020603050405020304" pitchFamily="18" charset="0"/>
              </a:rPr>
              <a:t> </a:t>
            </a:r>
          </a:p>
          <a:p>
            <a:endParaRPr lang="pl-PL" dirty="0"/>
          </a:p>
          <a:p>
            <a:endParaRPr lang="pl-PL" dirty="0"/>
          </a:p>
        </p:txBody>
      </p:sp>
    </p:spTree>
    <p:extLst>
      <p:ext uri="{BB962C8B-B14F-4D97-AF65-F5344CB8AC3E}">
        <p14:creationId xmlns:p14="http://schemas.microsoft.com/office/powerpoint/2010/main" val="917327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401735426"/>
              </p:ext>
            </p:extLst>
          </p:nvPr>
        </p:nvGraphicFramePr>
        <p:xfrm>
          <a:off x="1280160" y="1508761"/>
          <a:ext cx="10224452" cy="3836988"/>
        </p:xfrm>
        <a:graphic>
          <a:graphicData uri="http://schemas.openxmlformats.org/drawingml/2006/table">
            <a:tbl>
              <a:tblPr>
                <a:tableStyleId>{5C22544A-7EE6-4342-B048-85BDC9FD1C3A}</a:tableStyleId>
              </a:tblPr>
              <a:tblGrid>
                <a:gridCol w="3408151">
                  <a:extLst>
                    <a:ext uri="{9D8B030D-6E8A-4147-A177-3AD203B41FA5}">
                      <a16:colId xmlns:a16="http://schemas.microsoft.com/office/drawing/2014/main" val="20000"/>
                    </a:ext>
                  </a:extLst>
                </a:gridCol>
                <a:gridCol w="6816301">
                  <a:extLst>
                    <a:ext uri="{9D8B030D-6E8A-4147-A177-3AD203B41FA5}">
                      <a16:colId xmlns:a16="http://schemas.microsoft.com/office/drawing/2014/main" val="20001"/>
                    </a:ext>
                  </a:extLst>
                </a:gridCol>
              </a:tblGrid>
              <a:tr h="1895622">
                <a:tc>
                  <a:txBody>
                    <a:bodyPr/>
                    <a:lstStyle/>
                    <a:p>
                      <a:pPr algn="just">
                        <a:lnSpc>
                          <a:spcPct val="107000"/>
                        </a:lnSpc>
                        <a:spcAft>
                          <a:spcPts val="0"/>
                        </a:spcAft>
                      </a:pPr>
                      <a:r>
                        <a:rPr lang="pl-PL" sz="1600" dirty="0">
                          <a:effectLst/>
                        </a:rPr>
                        <a:t>W terminie głównym </a:t>
                      </a:r>
                      <a:endParaRPr lang="pl-PL" sz="1600" dirty="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1. język polski – </a:t>
                      </a:r>
                      <a:r>
                        <a:rPr lang="pl-PL" sz="1600" b="1" i="0" u="none" strike="noStrike" kern="1200" baseline="0" dirty="0">
                          <a:solidFill>
                            <a:schemeClr val="dk1"/>
                          </a:solidFill>
                          <a:latin typeface="+mn-lt"/>
                          <a:ea typeface="+mn-ea"/>
                          <a:cs typeface="+mn-cs"/>
                        </a:rPr>
                        <a:t>14 maja 2024 r. </a:t>
                      </a:r>
                      <a:r>
                        <a:rPr lang="pl-PL" sz="1600" b="0" i="0" u="none" strike="noStrike" kern="1200" baseline="0" dirty="0">
                          <a:solidFill>
                            <a:schemeClr val="dk1"/>
                          </a:solidFill>
                          <a:latin typeface="+mn-lt"/>
                          <a:ea typeface="+mn-ea"/>
                          <a:cs typeface="+mn-cs"/>
                        </a:rPr>
                        <a:t>(wtorek) – </a:t>
                      </a:r>
                      <a:r>
                        <a:rPr lang="pl-PL" sz="1600" b="1" i="0" u="none" strike="noStrike" kern="1200" baseline="0" dirty="0">
                          <a:solidFill>
                            <a:schemeClr val="dk1"/>
                          </a:solidFill>
                          <a:latin typeface="+mn-lt"/>
                          <a:ea typeface="+mn-ea"/>
                          <a:cs typeface="+mn-cs"/>
                        </a:rPr>
                        <a:t>godz. 9:00 </a:t>
                      </a:r>
                      <a:endParaRPr lang="pl-PL" sz="1600" b="0" i="0" u="none" strike="noStrike" kern="1200" baseline="0" dirty="0">
                        <a:solidFill>
                          <a:schemeClr val="dk1"/>
                        </a:solidFill>
                        <a:latin typeface="+mn-lt"/>
                        <a:ea typeface="+mn-ea"/>
                        <a:cs typeface="+mn-cs"/>
                      </a:endParaRPr>
                    </a:p>
                    <a:p>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2. matematyka – </a:t>
                      </a:r>
                      <a:r>
                        <a:rPr lang="pl-PL" sz="1600" b="1" i="0" u="none" strike="noStrike" kern="1200" baseline="0" dirty="0">
                          <a:solidFill>
                            <a:schemeClr val="dk1"/>
                          </a:solidFill>
                          <a:latin typeface="+mn-lt"/>
                          <a:ea typeface="+mn-ea"/>
                          <a:cs typeface="+mn-cs"/>
                        </a:rPr>
                        <a:t>15 maja 2024 r. </a:t>
                      </a:r>
                      <a:r>
                        <a:rPr lang="pl-PL" sz="1600" b="0" i="0" u="none" strike="noStrike" kern="1200" baseline="0" dirty="0">
                          <a:solidFill>
                            <a:schemeClr val="dk1"/>
                          </a:solidFill>
                          <a:latin typeface="+mn-lt"/>
                          <a:ea typeface="+mn-ea"/>
                          <a:cs typeface="+mn-cs"/>
                        </a:rPr>
                        <a:t>(środa) – </a:t>
                      </a:r>
                      <a:r>
                        <a:rPr lang="pl-PL" sz="1600" b="1" i="0" u="none" strike="noStrike" kern="1200" baseline="0" dirty="0">
                          <a:solidFill>
                            <a:schemeClr val="dk1"/>
                          </a:solidFill>
                          <a:latin typeface="+mn-lt"/>
                          <a:ea typeface="+mn-ea"/>
                          <a:cs typeface="+mn-cs"/>
                        </a:rPr>
                        <a:t>godz. 9:00 </a:t>
                      </a:r>
                      <a:endParaRPr lang="pl-PL" sz="1600" b="0" i="0" u="none" strike="noStrike" kern="1200" baseline="0" dirty="0">
                        <a:solidFill>
                          <a:schemeClr val="dk1"/>
                        </a:solidFill>
                        <a:latin typeface="+mn-lt"/>
                        <a:ea typeface="+mn-ea"/>
                        <a:cs typeface="+mn-cs"/>
                      </a:endParaRPr>
                    </a:p>
                    <a:p>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3. język obcy nowożytny – </a:t>
                      </a:r>
                      <a:r>
                        <a:rPr lang="pl-PL" sz="1600" b="1" i="0" u="none" strike="noStrike" kern="1200" baseline="0" dirty="0">
                          <a:solidFill>
                            <a:schemeClr val="dk1"/>
                          </a:solidFill>
                          <a:latin typeface="+mn-lt"/>
                          <a:ea typeface="+mn-ea"/>
                          <a:cs typeface="+mn-cs"/>
                        </a:rPr>
                        <a:t>16 maja 2024 r. </a:t>
                      </a:r>
                      <a:r>
                        <a:rPr lang="pl-PL" sz="1600" b="0" i="0" u="none" strike="noStrike" kern="1200" baseline="0" dirty="0">
                          <a:solidFill>
                            <a:schemeClr val="dk1"/>
                          </a:solidFill>
                          <a:latin typeface="+mn-lt"/>
                          <a:ea typeface="+mn-ea"/>
                          <a:cs typeface="+mn-cs"/>
                        </a:rPr>
                        <a:t>(czwartek) – </a:t>
                      </a:r>
                      <a:r>
                        <a:rPr lang="pl-PL" sz="1600" b="1" i="0" u="none" strike="noStrike" kern="1200" baseline="0" dirty="0">
                          <a:solidFill>
                            <a:schemeClr val="dk1"/>
                          </a:solidFill>
                          <a:latin typeface="+mn-lt"/>
                          <a:ea typeface="+mn-ea"/>
                          <a:cs typeface="+mn-cs"/>
                        </a:rPr>
                        <a:t>godz. 9:00 </a:t>
                      </a:r>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	</a:t>
                      </a:r>
                    </a:p>
                    <a:p>
                      <a:pPr algn="just">
                        <a:lnSpc>
                          <a:spcPct val="107000"/>
                        </a:lnSpc>
                        <a:spcAft>
                          <a:spcPts val="0"/>
                        </a:spcAft>
                      </a:pPr>
                      <a:r>
                        <a:rPr lang="pl-PL" sz="1400" dirty="0">
                          <a:effectLst/>
                          <a:highlight>
                            <a:srgbClr val="00FF00"/>
                          </a:highlight>
                        </a:rPr>
                        <a:t> </a:t>
                      </a:r>
                      <a:endParaRPr lang="pl-PL" sz="1400" dirty="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0"/>
                  </a:ext>
                </a:extLst>
              </a:tr>
              <a:tr h="1624818">
                <a:tc>
                  <a:txBody>
                    <a:bodyPr/>
                    <a:lstStyle/>
                    <a:p>
                      <a:pPr algn="just">
                        <a:lnSpc>
                          <a:spcPct val="107000"/>
                        </a:lnSpc>
                        <a:spcAft>
                          <a:spcPts val="0"/>
                        </a:spcAft>
                      </a:pPr>
                      <a:r>
                        <a:rPr lang="pl-PL" sz="1600">
                          <a:effectLst/>
                        </a:rPr>
                        <a:t>W terminie dodatkowym </a:t>
                      </a:r>
                      <a:endParaRPr lang="pl-PL" sz="16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1. język polski – </a:t>
                      </a:r>
                      <a:r>
                        <a:rPr lang="pl-PL" sz="1600" b="1" i="0" u="none" strike="noStrike" kern="1200" baseline="0" dirty="0">
                          <a:solidFill>
                            <a:schemeClr val="dk1"/>
                          </a:solidFill>
                          <a:latin typeface="+mn-lt"/>
                          <a:ea typeface="+mn-ea"/>
                          <a:cs typeface="+mn-cs"/>
                        </a:rPr>
                        <a:t>10 czerwca 2024 r. </a:t>
                      </a:r>
                      <a:r>
                        <a:rPr lang="pl-PL" sz="1600" b="0" i="0" u="none" strike="noStrike" kern="1200" baseline="0" dirty="0">
                          <a:solidFill>
                            <a:schemeClr val="dk1"/>
                          </a:solidFill>
                          <a:latin typeface="+mn-lt"/>
                          <a:ea typeface="+mn-ea"/>
                          <a:cs typeface="+mn-cs"/>
                        </a:rPr>
                        <a:t>(poniedziałek) – </a:t>
                      </a:r>
                      <a:r>
                        <a:rPr lang="pl-PL" sz="1600" b="1" i="0" u="none" strike="noStrike" kern="1200" baseline="0" dirty="0">
                          <a:solidFill>
                            <a:schemeClr val="dk1"/>
                          </a:solidFill>
                          <a:latin typeface="+mn-lt"/>
                          <a:ea typeface="+mn-ea"/>
                          <a:cs typeface="+mn-cs"/>
                        </a:rPr>
                        <a:t>godz. 9:00 </a:t>
                      </a:r>
                      <a:endParaRPr lang="pl-PL" sz="1600" b="0" i="0" u="none" strike="noStrike" kern="1200" baseline="0" dirty="0">
                        <a:solidFill>
                          <a:schemeClr val="dk1"/>
                        </a:solidFill>
                        <a:latin typeface="+mn-lt"/>
                        <a:ea typeface="+mn-ea"/>
                        <a:cs typeface="+mn-cs"/>
                      </a:endParaRPr>
                    </a:p>
                    <a:p>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2. matematyka – </a:t>
                      </a:r>
                      <a:r>
                        <a:rPr lang="pl-PL" sz="1600" b="1" i="0" u="none" strike="noStrike" kern="1200" baseline="0" dirty="0">
                          <a:solidFill>
                            <a:schemeClr val="dk1"/>
                          </a:solidFill>
                          <a:latin typeface="+mn-lt"/>
                          <a:ea typeface="+mn-ea"/>
                          <a:cs typeface="+mn-cs"/>
                        </a:rPr>
                        <a:t>11 czerwca 2024 r. </a:t>
                      </a:r>
                      <a:r>
                        <a:rPr lang="pl-PL" sz="1600" b="0" i="0" u="none" strike="noStrike" kern="1200" baseline="0" dirty="0">
                          <a:solidFill>
                            <a:schemeClr val="dk1"/>
                          </a:solidFill>
                          <a:latin typeface="+mn-lt"/>
                          <a:ea typeface="+mn-ea"/>
                          <a:cs typeface="+mn-cs"/>
                        </a:rPr>
                        <a:t>(wtorek) – </a:t>
                      </a:r>
                      <a:r>
                        <a:rPr lang="pl-PL" sz="1600" b="1" i="0" u="none" strike="noStrike" kern="1200" baseline="0" dirty="0">
                          <a:solidFill>
                            <a:schemeClr val="dk1"/>
                          </a:solidFill>
                          <a:latin typeface="+mn-lt"/>
                          <a:ea typeface="+mn-ea"/>
                          <a:cs typeface="+mn-cs"/>
                        </a:rPr>
                        <a:t>godz. 9:00 </a:t>
                      </a:r>
                      <a:endParaRPr lang="pl-PL" sz="1600" b="0" i="0" u="none" strike="noStrike" kern="1200" baseline="0" dirty="0">
                        <a:solidFill>
                          <a:schemeClr val="dk1"/>
                        </a:solidFill>
                        <a:latin typeface="+mn-lt"/>
                        <a:ea typeface="+mn-ea"/>
                        <a:cs typeface="+mn-cs"/>
                      </a:endParaRPr>
                    </a:p>
                    <a:p>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3. język obcy nowożytny – </a:t>
                      </a:r>
                      <a:r>
                        <a:rPr lang="pl-PL" sz="1600" b="1" i="0" u="none" strike="noStrike" kern="1200" baseline="0" dirty="0">
                          <a:solidFill>
                            <a:schemeClr val="dk1"/>
                          </a:solidFill>
                          <a:latin typeface="+mn-lt"/>
                          <a:ea typeface="+mn-ea"/>
                          <a:cs typeface="+mn-cs"/>
                        </a:rPr>
                        <a:t>12 czerwca 2024 r. </a:t>
                      </a:r>
                      <a:r>
                        <a:rPr lang="pl-PL" sz="1600" b="0" i="0" u="none" strike="noStrike" kern="1200" baseline="0" dirty="0">
                          <a:solidFill>
                            <a:schemeClr val="dk1"/>
                          </a:solidFill>
                          <a:latin typeface="+mn-lt"/>
                          <a:ea typeface="+mn-ea"/>
                          <a:cs typeface="+mn-cs"/>
                        </a:rPr>
                        <a:t>(środa) – </a:t>
                      </a:r>
                      <a:r>
                        <a:rPr lang="pl-PL" sz="1600" b="1" i="0" u="none" strike="noStrike" kern="1200" baseline="0" dirty="0">
                          <a:solidFill>
                            <a:schemeClr val="dk1"/>
                          </a:solidFill>
                          <a:latin typeface="+mn-lt"/>
                          <a:ea typeface="+mn-ea"/>
                          <a:cs typeface="+mn-cs"/>
                        </a:rPr>
                        <a:t>godz. 9:00 </a:t>
                      </a:r>
                      <a:endParaRPr lang="pl-PL" sz="1600" b="0" i="0" u="none" strike="noStrike" kern="1200" baseline="0" dirty="0">
                        <a:solidFill>
                          <a:schemeClr val="dk1"/>
                        </a:solidFill>
                        <a:latin typeface="+mn-lt"/>
                        <a:ea typeface="+mn-ea"/>
                        <a:cs typeface="+mn-cs"/>
                      </a:endParaRPr>
                    </a:p>
                    <a:p>
                      <a:r>
                        <a:rPr lang="pl-PL" sz="1600" b="0" i="0" u="none" strike="noStrike" kern="1200" baseline="0" dirty="0">
                          <a:solidFill>
                            <a:schemeClr val="dk1"/>
                          </a:solidFill>
                          <a:latin typeface="+mn-lt"/>
                          <a:ea typeface="+mn-ea"/>
                          <a:cs typeface="+mn-cs"/>
                        </a:rPr>
                        <a:t>	</a:t>
                      </a:r>
                    </a:p>
                    <a:p>
                      <a:pPr algn="just">
                        <a:lnSpc>
                          <a:spcPct val="107000"/>
                        </a:lnSpc>
                        <a:spcAft>
                          <a:spcPts val="0"/>
                        </a:spcAft>
                      </a:pPr>
                      <a:endParaRPr lang="pl-PL" sz="1400" dirty="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1"/>
                  </a:ext>
                </a:extLst>
              </a:tr>
            </a:tbl>
          </a:graphicData>
        </a:graphic>
      </p:graphicFrame>
      <p:sp>
        <p:nvSpPr>
          <p:cNvPr id="4" name="Prostokąt 3"/>
          <p:cNvSpPr/>
          <p:nvPr/>
        </p:nvSpPr>
        <p:spPr>
          <a:xfrm>
            <a:off x="1813560" y="5317811"/>
            <a:ext cx="8930640" cy="923330"/>
          </a:xfrm>
          <a:prstGeom prst="rect">
            <a:avLst/>
          </a:prstGeom>
        </p:spPr>
        <p:txBody>
          <a:bodyPr wrap="square">
            <a:spAutoFit/>
          </a:bodyPr>
          <a:lstStyle/>
          <a:p>
            <a:pPr algn="just">
              <a:spcAft>
                <a:spcPts val="0"/>
              </a:spcAft>
            </a:pPr>
            <a:r>
              <a:rPr lang="pl-PL" dirty="0">
                <a:solidFill>
                  <a:srgbClr val="000000"/>
                </a:solidFill>
                <a:latin typeface="Times New Roman" panose="02020603050405020304" pitchFamily="18" charset="0"/>
                <a:ea typeface="Calibri" panose="020F0502020204030204" pitchFamily="34" charset="0"/>
              </a:rPr>
              <a:t>Termin ogłaszania oraz przekazania wyników szkołom - 3 lipca 2024 r.</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Termin przekazania szkołom zaświadczeń i informacji</a:t>
            </a:r>
            <a:r>
              <a:rPr lang="pl-PL" b="1" dirty="0">
                <a:solidFill>
                  <a:srgbClr val="000000"/>
                </a:solidFill>
                <a:latin typeface="Times New Roman" panose="02020603050405020304" pitchFamily="18" charset="0"/>
                <a:ea typeface="Calibri" panose="020F0502020204030204" pitchFamily="34" charset="0"/>
              </a:rPr>
              <a:t>  - do 3 lipca 2024 r.</a:t>
            </a:r>
            <a:endParaRPr lang="pl-PL" dirty="0">
              <a:solidFill>
                <a:srgbClr val="000000"/>
              </a:solidFill>
              <a:latin typeface="Arial" panose="020B0604020202020204" pitchFamily="34" charset="0"/>
              <a:ea typeface="Calibri" panose="020F0502020204030204" pitchFamily="34" charset="0"/>
            </a:endParaRPr>
          </a:p>
          <a:p>
            <a:pPr algn="just">
              <a:spcAft>
                <a:spcPts val="0"/>
              </a:spcAft>
            </a:pPr>
            <a:r>
              <a:rPr lang="pl-PL" dirty="0">
                <a:solidFill>
                  <a:srgbClr val="000000"/>
                </a:solidFill>
                <a:latin typeface="Times New Roman" panose="02020603050405020304" pitchFamily="18" charset="0"/>
                <a:ea typeface="Calibri" panose="020F0502020204030204" pitchFamily="34" charset="0"/>
              </a:rPr>
              <a:t>Termin wydania zdającym zaświadczeń oraz informacji - 3 lipca 2024 r.</a:t>
            </a:r>
            <a:endParaRPr lang="pl-PL"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445423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Czas trwania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88083896"/>
              </p:ext>
            </p:extLst>
          </p:nvPr>
        </p:nvGraphicFramePr>
        <p:xfrm>
          <a:off x="1889759" y="1630681"/>
          <a:ext cx="8854441" cy="2866287"/>
        </p:xfrm>
        <a:graphic>
          <a:graphicData uri="http://schemas.openxmlformats.org/drawingml/2006/table">
            <a:tbl>
              <a:tblPr>
                <a:tableStyleId>{5C22544A-7EE6-4342-B048-85BDC9FD1C3A}</a:tableStyleId>
              </a:tblPr>
              <a:tblGrid>
                <a:gridCol w="2311953">
                  <a:extLst>
                    <a:ext uri="{9D8B030D-6E8A-4147-A177-3AD203B41FA5}">
                      <a16:colId xmlns:a16="http://schemas.microsoft.com/office/drawing/2014/main" val="20000"/>
                    </a:ext>
                  </a:extLst>
                </a:gridCol>
                <a:gridCol w="3291757">
                  <a:extLst>
                    <a:ext uri="{9D8B030D-6E8A-4147-A177-3AD203B41FA5}">
                      <a16:colId xmlns:a16="http://schemas.microsoft.com/office/drawing/2014/main" val="20001"/>
                    </a:ext>
                  </a:extLst>
                </a:gridCol>
                <a:gridCol w="3250731">
                  <a:extLst>
                    <a:ext uri="{9D8B030D-6E8A-4147-A177-3AD203B41FA5}">
                      <a16:colId xmlns:a16="http://schemas.microsoft.com/office/drawing/2014/main" val="20002"/>
                    </a:ext>
                  </a:extLst>
                </a:gridCol>
              </a:tblGrid>
              <a:tr h="555982">
                <a:tc>
                  <a:txBody>
                    <a:bodyPr/>
                    <a:lstStyle/>
                    <a:p>
                      <a:pPr algn="ctr">
                        <a:lnSpc>
                          <a:spcPct val="107000"/>
                        </a:lnSpc>
                        <a:spcAft>
                          <a:spcPts val="0"/>
                        </a:spcAft>
                      </a:pPr>
                      <a:r>
                        <a:rPr lang="pl-PL" sz="2000" dirty="0">
                          <a:effectLst/>
                        </a:rPr>
                        <a:t> </a:t>
                      </a:r>
                      <a:endParaRPr lang="pl-PL" sz="2000" dirty="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a:effectLst/>
                        </a:rPr>
                        <a:t>czas standardowy</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a:effectLst/>
                        </a:rPr>
                        <a:t>przedłużenie</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0"/>
                  </a:ext>
                </a:extLst>
              </a:tr>
              <a:tr h="555982">
                <a:tc>
                  <a:txBody>
                    <a:bodyPr/>
                    <a:lstStyle/>
                    <a:p>
                      <a:pPr algn="ctr">
                        <a:lnSpc>
                          <a:spcPct val="107000"/>
                        </a:lnSpc>
                        <a:spcAft>
                          <a:spcPts val="0"/>
                        </a:spcAft>
                      </a:pPr>
                      <a:r>
                        <a:rPr lang="pl-PL" sz="2000">
                          <a:effectLst/>
                        </a:rPr>
                        <a:t>język polski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a:effectLst/>
                        </a:rPr>
                        <a:t>120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dirty="0">
                          <a:effectLst/>
                        </a:rPr>
                        <a:t>do 180 </a:t>
                      </a:r>
                    </a:p>
                    <a:p>
                      <a:pPr algn="ctr">
                        <a:lnSpc>
                          <a:spcPct val="107000"/>
                        </a:lnSpc>
                        <a:spcAft>
                          <a:spcPts val="0"/>
                        </a:spcAft>
                      </a:pPr>
                      <a:r>
                        <a:rPr lang="pl-PL" sz="1800" b="0" dirty="0">
                          <a:solidFill>
                            <a:srgbClr val="000000"/>
                          </a:solidFill>
                          <a:effectLst/>
                          <a:latin typeface="Arial" panose="020B0604020202020204" pitchFamily="34" charset="0"/>
                          <a:ea typeface="Calibri" panose="020F0502020204030204" pitchFamily="34" charset="0"/>
                        </a:rPr>
                        <a:t>Uczniowie-Ukraina do 210</a:t>
                      </a:r>
                    </a:p>
                  </a:txBody>
                  <a:tcPr marL="68580" marR="68580" marT="0" marB="0"/>
                </a:tc>
                <a:extLst>
                  <a:ext uri="{0D108BD9-81ED-4DB2-BD59-A6C34878D82A}">
                    <a16:rowId xmlns:a16="http://schemas.microsoft.com/office/drawing/2014/main" val="10001"/>
                  </a:ext>
                </a:extLst>
              </a:tr>
              <a:tr h="555982">
                <a:tc>
                  <a:txBody>
                    <a:bodyPr/>
                    <a:lstStyle/>
                    <a:p>
                      <a:pPr algn="ctr">
                        <a:lnSpc>
                          <a:spcPct val="107000"/>
                        </a:lnSpc>
                        <a:spcAft>
                          <a:spcPts val="0"/>
                        </a:spcAft>
                      </a:pPr>
                      <a:r>
                        <a:rPr lang="pl-PL" sz="2000">
                          <a:effectLst/>
                        </a:rPr>
                        <a:t>matematyka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a:effectLst/>
                        </a:rPr>
                        <a:t>100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a:effectLst/>
                        </a:rPr>
                        <a:t>do 150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2"/>
                  </a:ext>
                </a:extLst>
              </a:tr>
              <a:tr h="1155962">
                <a:tc>
                  <a:txBody>
                    <a:bodyPr/>
                    <a:lstStyle/>
                    <a:p>
                      <a:pPr algn="ctr">
                        <a:lnSpc>
                          <a:spcPct val="107000"/>
                        </a:lnSpc>
                        <a:spcAft>
                          <a:spcPts val="0"/>
                        </a:spcAft>
                      </a:pPr>
                      <a:r>
                        <a:rPr lang="pl-PL" sz="2000">
                          <a:effectLst/>
                        </a:rPr>
                        <a:t>język obcy nowożytny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a:effectLst/>
                        </a:rPr>
                        <a:t>90 </a:t>
                      </a:r>
                      <a:endParaRPr lang="pl-PL" sz="2000">
                        <a:solidFill>
                          <a:srgbClr val="000000"/>
                        </a:solidFill>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07000"/>
                        </a:lnSpc>
                        <a:spcAft>
                          <a:spcPts val="0"/>
                        </a:spcAft>
                      </a:pPr>
                      <a:r>
                        <a:rPr lang="pl-PL" sz="2000" dirty="0">
                          <a:effectLst/>
                        </a:rPr>
                        <a:t>do 135 </a:t>
                      </a:r>
                      <a:endParaRPr lang="pl-PL" sz="2000" dirty="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7070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Daty istotne dla rodziców</a:t>
            </a:r>
          </a:p>
        </p:txBody>
      </p:sp>
      <p:sp>
        <p:nvSpPr>
          <p:cNvPr id="3" name="Symbol zastępczy zawartości 2"/>
          <p:cNvSpPr>
            <a:spLocks noGrp="1"/>
          </p:cNvSpPr>
          <p:nvPr>
            <p:ph idx="1"/>
          </p:nvPr>
        </p:nvSpPr>
        <p:spPr>
          <a:xfrm>
            <a:off x="1880315" y="1468192"/>
            <a:ext cx="9624297" cy="4443030"/>
          </a:xfrm>
        </p:spPr>
        <p:txBody>
          <a:bodyPr>
            <a:normAutofit fontScale="77500" lnSpcReduction="20000"/>
          </a:bodyPr>
          <a:lstStyle/>
          <a:p>
            <a:r>
              <a:rPr lang="pl-PL" sz="2100" dirty="0">
                <a:latin typeface="Times New Roman" panose="02020603050405020304" pitchFamily="18" charset="0"/>
                <a:cs typeface="Times New Roman" panose="02020603050405020304" pitchFamily="18" charset="0"/>
              </a:rPr>
              <a:t>Do </a:t>
            </a:r>
            <a:r>
              <a:rPr lang="pl-PL" sz="2100" b="1" dirty="0">
                <a:latin typeface="Times New Roman" panose="02020603050405020304" pitchFamily="18" charset="0"/>
                <a:cs typeface="Times New Roman" panose="02020603050405020304" pitchFamily="18" charset="0"/>
              </a:rPr>
              <a:t>30 listopada 2023 r. </a:t>
            </a:r>
            <a:r>
              <a:rPr lang="pl-PL" sz="2100" dirty="0">
                <a:latin typeface="Times New Roman" panose="02020603050405020304" pitchFamily="18" charset="0"/>
                <a:cs typeface="Times New Roman" panose="02020603050405020304" pitchFamily="18" charset="0"/>
              </a:rPr>
              <a:t>Dyrektor szkoły przekazuje do OKE informacje o uczniach przystępujących do egzaminu. </a:t>
            </a:r>
            <a:r>
              <a:rPr lang="pl-PL" sz="2100" i="1" dirty="0">
                <a:latin typeface="Times New Roman" panose="02020603050405020304" pitchFamily="18" charset="0"/>
                <a:cs typeface="Times New Roman" panose="02020603050405020304" pitchFamily="18" charset="0"/>
              </a:rPr>
              <a:t>W przypadku uczniów z Ukrainy na bieżąco do 22 marca 2024 r.</a:t>
            </a:r>
          </a:p>
          <a:p>
            <a:r>
              <a:rPr lang="pl-PL" sz="2100" b="1" dirty="0">
                <a:solidFill>
                  <a:srgbClr val="00B050"/>
                </a:solidFill>
                <a:latin typeface="Times New Roman" panose="02020603050405020304" pitchFamily="18" charset="0"/>
                <a:cs typeface="Times New Roman" panose="02020603050405020304" pitchFamily="18" charset="0"/>
              </a:rPr>
              <a:t>do 2 października 2023 r.</a:t>
            </a:r>
            <a:r>
              <a:rPr lang="pl-PL" sz="2100" dirty="0">
                <a:solidFill>
                  <a:srgbClr val="00B050"/>
                </a:solidFill>
                <a:latin typeface="Times New Roman" panose="02020603050405020304" pitchFamily="18" charset="0"/>
                <a:cs typeface="Times New Roman" panose="02020603050405020304" pitchFamily="18" charset="0"/>
              </a:rPr>
              <a:t>, </a:t>
            </a:r>
            <a:r>
              <a:rPr lang="pl-PL" sz="2100" dirty="0">
                <a:latin typeface="Times New Roman" panose="02020603050405020304" pitchFamily="18" charset="0"/>
                <a:cs typeface="Times New Roman" panose="02020603050405020304" pitchFamily="18" charset="0"/>
              </a:rPr>
              <a:t>rodzice składają pisemną deklarację: (ROBIMY TO JUŻ NA ZEBRANIU w dniu 14 września)  wskazującą język obcy nowożytny, z którego uczeń lub słuchacz przystąpi do egzaminu ósmoklasisty (</a:t>
            </a:r>
            <a:r>
              <a:rPr lang="pl-PL" sz="2100" b="1" dirty="0">
                <a:latin typeface="Times New Roman" panose="02020603050405020304" pitchFamily="18" charset="0"/>
                <a:cs typeface="Times New Roman" panose="02020603050405020304" pitchFamily="18" charset="0"/>
              </a:rPr>
              <a:t>załącznik 3a</a:t>
            </a:r>
            <a:r>
              <a:rPr lang="pl-PL" sz="2100" dirty="0">
                <a:latin typeface="Times New Roman" panose="02020603050405020304" pitchFamily="18" charset="0"/>
                <a:cs typeface="Times New Roman" panose="02020603050405020304" pitchFamily="18" charset="0"/>
              </a:rPr>
              <a:t>). </a:t>
            </a:r>
            <a:r>
              <a:rPr lang="pl-PL" sz="2100" i="1" dirty="0">
                <a:latin typeface="Times New Roman" panose="02020603050405020304" pitchFamily="18" charset="0"/>
                <a:cs typeface="Times New Roman" panose="02020603050405020304" pitchFamily="18" charset="0"/>
              </a:rPr>
              <a:t>W przypadku uczniów z Ukrainy przyjętych po 30 września 2023 r. - </a:t>
            </a:r>
            <a:r>
              <a:rPr lang="pl-PL" sz="2100" b="1" i="1" dirty="0">
                <a:latin typeface="Times New Roman" panose="02020603050405020304" pitchFamily="18" charset="0"/>
                <a:cs typeface="Times New Roman" panose="02020603050405020304" pitchFamily="18" charset="0"/>
              </a:rPr>
              <a:t>zał. 3d </a:t>
            </a:r>
            <a:r>
              <a:rPr lang="pl-PL" sz="2100" i="1" dirty="0">
                <a:latin typeface="Times New Roman" panose="02020603050405020304" pitchFamily="18" charset="0"/>
                <a:cs typeface="Times New Roman" panose="02020603050405020304" pitchFamily="18" charset="0"/>
              </a:rPr>
              <a:t>– do 15 marca 2024 r.</a:t>
            </a:r>
          </a:p>
          <a:p>
            <a:r>
              <a:rPr lang="pl-PL" sz="2100" b="1" dirty="0">
                <a:solidFill>
                  <a:srgbClr val="00B050"/>
                </a:solidFill>
                <a:latin typeface="Times New Roman" panose="02020603050405020304" pitchFamily="18" charset="0"/>
                <a:cs typeface="Times New Roman" panose="02020603050405020304" pitchFamily="18" charset="0"/>
              </a:rPr>
              <a:t>do 16 października 2023 r.</a:t>
            </a:r>
            <a:r>
              <a:rPr lang="pl-PL" sz="2100" b="1" dirty="0">
                <a:latin typeface="Times New Roman" panose="02020603050405020304" pitchFamily="18" charset="0"/>
                <a:cs typeface="Times New Roman" panose="02020603050405020304" pitchFamily="18" charset="0"/>
              </a:rPr>
              <a:t> – złożenie w szkole zaświadczenia</a:t>
            </a:r>
            <a:r>
              <a:rPr lang="pl-PL" sz="2100" dirty="0">
                <a:latin typeface="Times New Roman" panose="02020603050405020304" pitchFamily="18" charset="0"/>
                <a:cs typeface="Times New Roman" panose="02020603050405020304" pitchFamily="18" charset="0"/>
              </a:rPr>
              <a:t> o stanie zdrowia lub opinii poradni psychologiczno-pedagogicznej, w tym poradni specjalistycznej, o specyficznych trudnościach w uczeniu się.  Opinia może być wydana uczniowi nie wcześniej niż po ukończeniu III klasy szkoły podstawowej. W przypadkach losowych dokumenty te mogą być przedłożone w terminie późniejszym, niezwłocznie po ich otrzymaniu. </a:t>
            </a:r>
          </a:p>
          <a:p>
            <a:r>
              <a:rPr lang="pl-PL" sz="2100" b="1" i="1" dirty="0">
                <a:solidFill>
                  <a:srgbClr val="00B050"/>
                </a:solidFill>
                <a:latin typeface="Times New Roman" panose="02020603050405020304" pitchFamily="18" charset="0"/>
                <a:cs typeface="Times New Roman" panose="02020603050405020304" pitchFamily="18" charset="0"/>
              </a:rPr>
              <a:t>Do 16 listopada 2023r. </a:t>
            </a:r>
            <a:r>
              <a:rPr lang="pl-PL" sz="2100" i="1" dirty="0">
                <a:latin typeface="Times New Roman" panose="02020603050405020304" pitchFamily="18" charset="0"/>
                <a:cs typeface="Times New Roman" panose="02020603050405020304" pitchFamily="18" charset="0"/>
              </a:rPr>
              <a:t>musza być uzgodnione z OKE  (w formie pisemnej) dostosowania nieujęte w komunikacie o dostosowaniach (później niezwłocznie po otrzymaniu przez dyrektora takiej informacji) </a:t>
            </a:r>
          </a:p>
          <a:p>
            <a:pPr marL="0" indent="0">
              <a:buNone/>
            </a:pPr>
            <a:r>
              <a:rPr lang="pl-PL" sz="2100" i="1" dirty="0">
                <a:latin typeface="Times New Roman" panose="02020603050405020304" pitchFamily="18" charset="0"/>
                <a:cs typeface="Times New Roman" panose="02020603050405020304" pitchFamily="18" charset="0"/>
              </a:rPr>
              <a:t>        oraz</a:t>
            </a:r>
          </a:p>
          <a:p>
            <a:pPr marL="0" indent="0">
              <a:buNone/>
            </a:pPr>
            <a:r>
              <a:rPr lang="pl-PL" sz="2100" i="1" dirty="0">
                <a:latin typeface="Times New Roman" panose="02020603050405020304" pitchFamily="18" charset="0"/>
                <a:cs typeface="Times New Roman" panose="02020603050405020304" pitchFamily="18" charset="0"/>
              </a:rPr>
              <a:t>        zamówione arkusze dla uczniów z niepełnosprawnościami sprzężonymi lub zaburzeniem           widzenia barw (inne terminy przyznawania dostosowań).</a:t>
            </a:r>
          </a:p>
          <a:p>
            <a:pPr marL="0" indent="0">
              <a:buNone/>
            </a:pPr>
            <a:endParaRPr lang="pl-PL" dirty="0"/>
          </a:p>
        </p:txBody>
      </p:sp>
    </p:spTree>
    <p:extLst>
      <p:ext uri="{BB962C8B-B14F-4D97-AF65-F5344CB8AC3E}">
        <p14:creationId xmlns:p14="http://schemas.microsoft.com/office/powerpoint/2010/main" val="1244340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Daty istotne dla rodziców c.d.</a:t>
            </a:r>
          </a:p>
        </p:txBody>
      </p:sp>
      <p:sp>
        <p:nvSpPr>
          <p:cNvPr id="3" name="Symbol zastępczy zawartości 2"/>
          <p:cNvSpPr>
            <a:spLocks noGrp="1"/>
          </p:cNvSpPr>
          <p:nvPr>
            <p:ph idx="1"/>
          </p:nvPr>
        </p:nvSpPr>
        <p:spPr>
          <a:xfrm>
            <a:off x="2112135" y="1313645"/>
            <a:ext cx="9581882" cy="5228823"/>
          </a:xfrm>
        </p:spPr>
        <p:txBody>
          <a:bodyPr>
            <a:normAutofit fontScale="85000" lnSpcReduction="20000"/>
          </a:bodyPr>
          <a:lstStyle/>
          <a:p>
            <a:r>
              <a:rPr lang="pl-PL" b="1" dirty="0">
                <a:solidFill>
                  <a:srgbClr val="00B050"/>
                </a:solidFill>
                <a:latin typeface="Times New Roman" panose="02020603050405020304" pitchFamily="18" charset="0"/>
                <a:cs typeface="Times New Roman" panose="02020603050405020304" pitchFamily="18" charset="0"/>
              </a:rPr>
              <a:t>do 21 listopada 2023 r</a:t>
            </a:r>
            <a:r>
              <a:rPr lang="pl-PL" b="1" dirty="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a:t>
            </a:r>
            <a:r>
              <a:rPr lang="pl-PL" b="1" dirty="0">
                <a:latin typeface="Times New Roman" panose="02020603050405020304" pitchFamily="18" charset="0"/>
                <a:cs typeface="Times New Roman" panose="02020603050405020304" pitchFamily="18" charset="0"/>
              </a:rPr>
              <a:t>załącznik 4b</a:t>
            </a:r>
            <a:r>
              <a:rPr lang="pl-PL" dirty="0">
                <a:latin typeface="Times New Roman" panose="02020603050405020304" pitchFamily="18" charset="0"/>
                <a:cs typeface="Times New Roman" panose="02020603050405020304" pitchFamily="18" charset="0"/>
              </a:rPr>
              <a:t>). Dyrektor szkoły lub upoważniony przez niego nauczyciel poinformuje na piśmie rodziców ucznia albo pełnoletniego ucznia o wskazanym przez radę pedagogiczną sposobie lub sposobach dostosowania warunków lub formy przeprowadzania egzaminu ósmoklasisty do jego potrzeb edukacyjnych i możliwości psychofizycznych </a:t>
            </a:r>
          </a:p>
          <a:p>
            <a:r>
              <a:rPr lang="pl-PL" b="1" dirty="0">
                <a:solidFill>
                  <a:srgbClr val="00B050"/>
                </a:solidFill>
                <a:latin typeface="Times New Roman" panose="02020603050405020304" pitchFamily="18" charset="0"/>
                <a:cs typeface="Times New Roman" panose="02020603050405020304" pitchFamily="18" charset="0"/>
              </a:rPr>
              <a:t>do 24 listopada 2023 </a:t>
            </a:r>
            <a:r>
              <a:rPr lang="pl-PL" b="1" dirty="0">
                <a:latin typeface="Times New Roman" panose="02020603050405020304" pitchFamily="18" charset="0"/>
                <a:cs typeface="Times New Roman" panose="02020603050405020304" pitchFamily="18" charset="0"/>
              </a:rPr>
              <a:t>r.</a:t>
            </a:r>
            <a:r>
              <a:rPr lang="pl-PL" dirty="0">
                <a:latin typeface="Times New Roman" panose="02020603050405020304" pitchFamily="18" charset="0"/>
                <a:cs typeface="Times New Roman" panose="02020603050405020304" pitchFamily="18" charset="0"/>
              </a:rPr>
              <a:t> lub w terminie 3 dni roboczych od dnia otrzymania informacji</a:t>
            </a:r>
            <a:r>
              <a:rPr lang="pl-PL" b="1" dirty="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o wskazanych dostosowaniach Rodzice ucznia składają oświadczenie (również w </a:t>
            </a:r>
            <a:r>
              <a:rPr lang="pl-PL" b="1" dirty="0">
                <a:latin typeface="Times New Roman" panose="02020603050405020304" pitchFamily="18" charset="0"/>
                <a:cs typeface="Times New Roman" panose="02020603050405020304" pitchFamily="18" charset="0"/>
              </a:rPr>
              <a:t>załączniku 4b</a:t>
            </a:r>
            <a:r>
              <a:rPr lang="pl-PL" dirty="0">
                <a:latin typeface="Times New Roman" panose="02020603050405020304" pitchFamily="18" charset="0"/>
                <a:cs typeface="Times New Roman" panose="02020603050405020304" pitchFamily="18" charset="0"/>
              </a:rPr>
              <a:t>) o korzystaniu albo niekorzystaniu ze wskazanych sposobów dostosowania. (BĘDZIE ZEBRANIE DLA klas VIII w dniu </a:t>
            </a:r>
            <a:r>
              <a:rPr lang="pl-PL" dirty="0">
                <a:highlight>
                  <a:srgbClr val="FFFF00"/>
                </a:highlight>
                <a:latin typeface="Times New Roman" panose="02020603050405020304" pitchFamily="18" charset="0"/>
                <a:cs typeface="Times New Roman" panose="02020603050405020304" pitchFamily="18" charset="0"/>
              </a:rPr>
              <a:t>16.11.2023</a:t>
            </a:r>
            <a:r>
              <a:rPr lang="pl-PL" dirty="0">
                <a:latin typeface="Times New Roman" panose="02020603050405020304" pitchFamily="18" charset="0"/>
                <a:cs typeface="Times New Roman" panose="02020603050405020304" pitchFamily="18" charset="0"/>
              </a:rPr>
              <a:t>).</a:t>
            </a:r>
          </a:p>
          <a:p>
            <a:r>
              <a:rPr lang="pl-PL" i="1" dirty="0">
                <a:latin typeface="Times New Roman" panose="02020603050405020304" pitchFamily="18" charset="0"/>
                <a:cs typeface="Times New Roman" panose="02020603050405020304" pitchFamily="18" charset="0"/>
              </a:rPr>
              <a:t>Jeżeli konieczność dostosowania warunków lub formy przeprowadzania egzaminu ósmoklasisty wystąpi</a:t>
            </a:r>
            <a:br>
              <a:rPr lang="pl-PL" i="1" dirty="0">
                <a:latin typeface="Times New Roman" panose="02020603050405020304" pitchFamily="18" charset="0"/>
                <a:cs typeface="Times New Roman" panose="02020603050405020304" pitchFamily="18" charset="0"/>
              </a:rPr>
            </a:br>
            <a:r>
              <a:rPr lang="pl-PL" i="1" dirty="0">
                <a:latin typeface="Times New Roman" panose="02020603050405020304" pitchFamily="18" charset="0"/>
                <a:cs typeface="Times New Roman" panose="02020603050405020304" pitchFamily="18" charset="0"/>
              </a:rPr>
              <a:t>po 24 listopada 2023 r., dyrektor szkoły lub upoważniony przez niego nauczyciel informuje niezwłocznie na piśmie rodziców ucznia albo pełnoletniego ucznia o wskazanym przez radę pedagogiczną sposobie lub sposobach dostosowania warunków lub formy przeprowadzania egzaminu ósmoklasisty. </a:t>
            </a:r>
          </a:p>
          <a:p>
            <a:r>
              <a:rPr lang="pl-PL" dirty="0">
                <a:latin typeface="Times New Roman" panose="02020603050405020304" pitchFamily="18" charset="0"/>
                <a:cs typeface="Times New Roman" panose="02020603050405020304" pitchFamily="18" charset="0"/>
              </a:rPr>
              <a:t>Dyrektor szkoły informuje niezwłocznie dyrektora okręgowej komisji egzaminacyjnej o konieczności dostosowania </a:t>
            </a:r>
            <a:r>
              <a:rPr lang="pl-PL" b="1" dirty="0">
                <a:latin typeface="Times New Roman" panose="02020603050405020304" pitchFamily="18" charset="0"/>
                <a:cs typeface="Times New Roman" panose="02020603050405020304" pitchFamily="18" charset="0"/>
              </a:rPr>
              <a:t>formy </a:t>
            </a:r>
            <a:r>
              <a:rPr lang="pl-PL" dirty="0">
                <a:latin typeface="Times New Roman" panose="02020603050405020304" pitchFamily="18" charset="0"/>
                <a:cs typeface="Times New Roman" panose="02020603050405020304" pitchFamily="18" charset="0"/>
              </a:rPr>
              <a:t>przeprowadzania egzaminu ósmoklasisty dla danego ucznia i przekazuje dane osobowe tego ucznia. </a:t>
            </a:r>
          </a:p>
          <a:p>
            <a:r>
              <a:rPr lang="pl-PL" b="1" i="1" dirty="0">
                <a:latin typeface="Times New Roman" panose="02020603050405020304" pitchFamily="18" charset="0"/>
                <a:cs typeface="Times New Roman" panose="02020603050405020304" pitchFamily="18" charset="0"/>
              </a:rPr>
              <a:t>DO 30 LISTOPADA 2023 r. DYREKTOR PRZEKAZUJĘ TE INFORMACJE DO OKE (4 dni robocze to czas na opracowanie i sprawdzenie danych oraz przesłanie danych do OKE)</a:t>
            </a:r>
            <a:endParaRPr lang="pl-PL" dirty="0">
              <a:latin typeface="Times New Roman" panose="02020603050405020304" pitchFamily="18" charset="0"/>
              <a:cs typeface="Times New Roman" panose="02020603050405020304" pitchFamily="18" charset="0"/>
            </a:endParaRPr>
          </a:p>
          <a:p>
            <a:r>
              <a:rPr lang="pl-PL" dirty="0">
                <a:solidFill>
                  <a:srgbClr val="00B050"/>
                </a:solidFill>
                <a:latin typeface="Times New Roman" panose="02020603050405020304" pitchFamily="18" charset="0"/>
                <a:cs typeface="Times New Roman" panose="02020603050405020304" pitchFamily="18" charset="0"/>
              </a:rPr>
              <a:t>Do 14 lutego 2024 r. </a:t>
            </a:r>
            <a:r>
              <a:rPr lang="pl-PL" dirty="0">
                <a:latin typeface="Times New Roman" panose="02020603050405020304" pitchFamily="18" charset="0"/>
                <a:cs typeface="Times New Roman" panose="02020603050405020304" pitchFamily="18" charset="0"/>
              </a:rPr>
              <a:t>rodzicom  zostaną przekazane szczegółowe kluczowe informacje dotyczące egzaminu (na zebraniu).</a:t>
            </a:r>
          </a:p>
          <a:p>
            <a:r>
              <a:rPr lang="pl-PL" b="1" dirty="0">
                <a:solidFill>
                  <a:srgbClr val="00B050"/>
                </a:solidFill>
                <a:latin typeface="Times New Roman" panose="02020603050405020304" pitchFamily="18" charset="0"/>
                <a:cs typeface="Times New Roman" panose="02020603050405020304" pitchFamily="18" charset="0"/>
              </a:rPr>
              <a:t>do 14 lutego 2024 r.</a:t>
            </a:r>
            <a:r>
              <a:rPr lang="pl-PL" dirty="0">
                <a:solidFill>
                  <a:srgbClr val="00B050"/>
                </a:solidFill>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rodzice składają pisemną informację o zmianie języka obcego nowożytnego wskazanego w deklaracji na inny język obcy, którego uczeń lub słuchacz uczy się w ramach obowiązkowych zajęć edukacyjnych (</a:t>
            </a:r>
            <a:r>
              <a:rPr lang="pl-PL" b="1" dirty="0">
                <a:latin typeface="Times New Roman" panose="02020603050405020304" pitchFamily="18" charset="0"/>
                <a:cs typeface="Times New Roman" panose="02020603050405020304" pitchFamily="18" charset="0"/>
              </a:rPr>
              <a:t>załącznik 3a</a:t>
            </a:r>
            <a:r>
              <a:rPr lang="pl-PL" dirty="0">
                <a:latin typeface="Times New Roman" panose="02020603050405020304" pitchFamily="18" charset="0"/>
                <a:cs typeface="Times New Roman" panose="02020603050405020304" pitchFamily="18" charset="0"/>
              </a:rPr>
              <a:t>) , </a:t>
            </a:r>
          </a:p>
          <a:p>
            <a:r>
              <a:rPr lang="pl-PL" b="1" dirty="0">
                <a:solidFill>
                  <a:srgbClr val="00B050"/>
                </a:solidFill>
                <a:latin typeface="Times New Roman" panose="02020603050405020304" pitchFamily="18" charset="0"/>
                <a:cs typeface="Times New Roman" panose="02020603050405020304" pitchFamily="18" charset="0"/>
              </a:rPr>
              <a:t>do 30 kwietnia 2024 r.,</a:t>
            </a:r>
            <a:r>
              <a:rPr lang="pl-PL" dirty="0">
                <a:solidFill>
                  <a:srgbClr val="00B050"/>
                </a:solidFill>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złożenie przez rodziców wniosku o zmianie języka obcego nowożytnego w przypadku laureatów/finalistów olimpiad lub laureatów konkursów przedmiotowych (jeżeli uczeń uczy się języka w  ramach obowiązkowych zajęć edukacyjnych).</a:t>
            </a:r>
          </a:p>
        </p:txBody>
      </p:sp>
    </p:spTree>
    <p:extLst>
      <p:ext uri="{BB962C8B-B14F-4D97-AF65-F5344CB8AC3E}">
        <p14:creationId xmlns:p14="http://schemas.microsoft.com/office/powerpoint/2010/main" val="1269863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236720" y="805775"/>
            <a:ext cx="7299960" cy="5363841"/>
          </a:xfrm>
          <a:prstGeom prst="rect">
            <a:avLst/>
          </a:prstGeom>
        </p:spPr>
        <p:txBody>
          <a:bodyPr wrap="square">
            <a:spAutoFit/>
          </a:bodyPr>
          <a:lstStyle/>
          <a:p>
            <a:pPr algn="just">
              <a:lnSpc>
                <a:spcPct val="107000"/>
              </a:lnSpc>
              <a:spcAft>
                <a:spcPts val="800"/>
              </a:spcAft>
            </a:pPr>
            <a:r>
              <a:rPr lang="pl-PL" sz="2400" b="1" u="sng" dirty="0">
                <a:latin typeface="Times New Roman" panose="02020603050405020304" pitchFamily="18" charset="0"/>
                <a:ea typeface="Calibri" panose="020F0502020204030204" pitchFamily="34" charset="0"/>
                <a:cs typeface="Times New Roman" panose="02020603050405020304" pitchFamily="18" charset="0"/>
              </a:rPr>
              <a:t>Zwolnienie z egzaminu </a:t>
            </a:r>
            <a:endParaRPr lang="pl-PL"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Do egzaminu nie przystępują dzieci z niepełnosprawnością intelektualna w stopniu głębokim oraz uczniowie posiadający orzeczenie o potrzebie kształcenia specjalnego wydane ze względu na niepełnosprawność intelektualna w stopniu umiarkowanym lub znacznym albo niepełnosprawności sprzężone, gdy jedna z niepełnosprawności to niepełnosprawność intelektualna w stopniu umiarkowanym lub znacznym.</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Uczeń posiadający orzeczenie wydane ze względu na niepełnosprawności sprzężone inne niż wymienione wyżej może być zwolniony z egzaminu przez dyrektora OKE na wniosek rodziców pozytywnie zaopiniowany przez dyrektora szkoły, złożony do dnia 30 listopada 2023 r. (zał. 2a).</a:t>
            </a:r>
          </a:p>
          <a:p>
            <a:pPr indent="449580" algn="just">
              <a:lnSpc>
                <a:spcPct val="107000"/>
              </a:lnSpc>
              <a:spcAft>
                <a:spcPts val="800"/>
              </a:spcAft>
            </a:pP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Zwolnienie z egzaminu dla laureata i finalisty olimpiady przedmiotowej wymienionej w wykazie olimpiad lub konkursu przedmiotowego o zasięgu wojewódzkim lub </a:t>
            </a:r>
            <a:r>
              <a:rPr lang="pl-PL" sz="1600" dirty="0" err="1">
                <a:effectLst/>
                <a:latin typeface="Times New Roman" panose="02020603050405020304" pitchFamily="18" charset="0"/>
                <a:ea typeface="Calibri" panose="020F0502020204030204" pitchFamily="34" charset="0"/>
                <a:cs typeface="Times New Roman" panose="02020603050405020304" pitchFamily="18" charset="0"/>
              </a:rPr>
              <a:t>ponadwojewódzkim</a:t>
            </a: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 z przedmiotu objętego egzaminem następuje na podstawie zaświadczenia stwierdzającego uzyskanie tytułu. </a:t>
            </a:r>
          </a:p>
          <a:p>
            <a:pPr indent="449580" algn="just">
              <a:lnSpc>
                <a:spcPct val="107000"/>
              </a:lnSpc>
              <a:spcAft>
                <a:spcPts val="800"/>
              </a:spcAft>
            </a:pPr>
            <a:r>
              <a:rPr lang="pl-PL" sz="1600" dirty="0">
                <a:latin typeface="Times New Roman" panose="02020603050405020304" pitchFamily="18" charset="0"/>
                <a:ea typeface="Calibri" panose="020F0502020204030204" pitchFamily="34" charset="0"/>
                <a:cs typeface="Times New Roman" panose="02020603050405020304" pitchFamily="18" charset="0"/>
              </a:rPr>
              <a:t>W szczególnych przypadkach losowych lub zdrowotnych, uniemożliwiających przystąpienie do egzaminu w terminie głównym i  ucznia z obowiązku przystąpienia do egzaminu (do 19 czerwca 2024 r.)</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6634947"/>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943</TotalTime>
  <Words>7923</Words>
  <Application>Microsoft Office PowerPoint</Application>
  <PresentationFormat>Panoramiczny</PresentationFormat>
  <Paragraphs>504</Paragraphs>
  <Slides>37</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37</vt:i4>
      </vt:variant>
    </vt:vector>
  </HeadingPairs>
  <TitlesOfParts>
    <vt:vector size="44" baseType="lpstr">
      <vt:lpstr>Arial</vt:lpstr>
      <vt:lpstr>Calibri</vt:lpstr>
      <vt:lpstr>Century Gothic</vt:lpstr>
      <vt:lpstr>Symbol</vt:lpstr>
      <vt:lpstr>Times New Roman</vt:lpstr>
      <vt:lpstr>Wingdings 3</vt:lpstr>
      <vt:lpstr>Smuga</vt:lpstr>
      <vt:lpstr>Egzamin ósmoklasisty 2023/2024</vt:lpstr>
      <vt:lpstr>Prezentacja programu PowerPoint</vt:lpstr>
      <vt:lpstr>Prezentacja programu PowerPoint</vt:lpstr>
      <vt:lpstr>Egzamin – podstawowe informacje</vt:lpstr>
      <vt:lpstr>Terminy</vt:lpstr>
      <vt:lpstr>Czas trwania</vt:lpstr>
      <vt:lpstr>Daty istotne dla rodziców</vt:lpstr>
      <vt:lpstr>Daty istotne dla rodziców c.d.</vt:lpstr>
      <vt:lpstr>Prezentacja programu PowerPoint</vt:lpstr>
      <vt:lpstr>DOSTOSOWANIE WARUNKÓW I FORM PRZEPROWADZANIA EGZAMINU ÓSMOKLASISTY  DO POTRZEB EDUKACYJNYCH I MOŻLIWOŚCI PSYCHOFIZYCZNYCH ZDAJĄCYCH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Konto Microsoft</dc:creator>
  <cp:lastModifiedBy>User</cp:lastModifiedBy>
  <cp:revision>54</cp:revision>
  <dcterms:created xsi:type="dcterms:W3CDTF">2022-09-14T19:34:27Z</dcterms:created>
  <dcterms:modified xsi:type="dcterms:W3CDTF">2023-09-17T20:38:52Z</dcterms:modified>
</cp:coreProperties>
</file>