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256" r:id="rId2"/>
    <p:sldId id="310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1" r:id="rId16"/>
    <p:sldId id="270" r:id="rId17"/>
    <p:sldId id="277" r:id="rId18"/>
    <p:sldId id="272" r:id="rId19"/>
    <p:sldId id="274" r:id="rId20"/>
    <p:sldId id="273" r:id="rId21"/>
    <p:sldId id="276" r:id="rId22"/>
    <p:sldId id="275" r:id="rId23"/>
    <p:sldId id="278" r:id="rId24"/>
    <p:sldId id="282" r:id="rId25"/>
    <p:sldId id="280" r:id="rId26"/>
    <p:sldId id="281" r:id="rId27"/>
    <p:sldId id="279" r:id="rId28"/>
    <p:sldId id="303" r:id="rId29"/>
    <p:sldId id="283" r:id="rId30"/>
    <p:sldId id="284" r:id="rId31"/>
    <p:sldId id="285" r:id="rId32"/>
    <p:sldId id="286" r:id="rId33"/>
    <p:sldId id="287" r:id="rId34"/>
    <p:sldId id="288" r:id="rId35"/>
    <p:sldId id="293" r:id="rId36"/>
    <p:sldId id="289" r:id="rId37"/>
    <p:sldId id="302" r:id="rId38"/>
    <p:sldId id="291" r:id="rId39"/>
    <p:sldId id="308" r:id="rId40"/>
    <p:sldId id="305" r:id="rId41"/>
    <p:sldId id="307" r:id="rId42"/>
    <p:sldId id="306" r:id="rId43"/>
    <p:sldId id="311" r:id="rId44"/>
    <p:sldId id="290" r:id="rId45"/>
    <p:sldId id="297" r:id="rId46"/>
    <p:sldId id="295" r:id="rId47"/>
    <p:sldId id="294" r:id="rId48"/>
    <p:sldId id="298" r:id="rId49"/>
    <p:sldId id="299" r:id="rId50"/>
    <p:sldId id="300" r:id="rId51"/>
    <p:sldId id="309" r:id="rId52"/>
    <p:sldId id="30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C5398-7B3C-4A48-8B7D-FF4CA24D6178}" v="175" dt="2024-03-24T11:27:32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4720" autoAdjust="0"/>
  </p:normalViewPr>
  <p:slideViewPr>
    <p:cSldViewPr snapToGrid="0">
      <p:cViewPr varScale="1">
        <p:scale>
          <a:sx n="48" d="100"/>
          <a:sy n="48" d="100"/>
        </p:scale>
        <p:origin x="11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BFF31-E24B-4F2E-8DD6-6A80AD0B71F6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5FB7A-0BE9-4365-A401-28640C34BA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55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5FB7A-0BE9-4365-A401-28640C34BAB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22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5FB7A-0BE9-4365-A401-28640C34BAB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60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5FB7A-0BE9-4365-A401-28640C34BABB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99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661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796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08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2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98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1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97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3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67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65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45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97B1A-67BF-49BA-8316-0951699332B0}" type="datetimeFigureOut">
              <a:rPr lang="pl-PL" smtClean="0"/>
              <a:t>24.03.2024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3161A60-D9D2-4675-A767-A83991C1AFCC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A8EB8-90A1-95B6-AF3D-CCAD399B0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0539" y="1771650"/>
            <a:ext cx="4255519" cy="3560040"/>
          </a:xfrm>
        </p:spPr>
        <p:txBody>
          <a:bodyPr anchor="t">
            <a:normAutofit/>
          </a:bodyPr>
          <a:lstStyle/>
          <a:p>
            <a:pPr algn="ctr"/>
            <a:r>
              <a:rPr lang="pl-PL" sz="5400" dirty="0"/>
              <a:t>Historia naszej szkoły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6115A7-0E8C-7A3C-25AF-C53AF3EF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1858" y="2617167"/>
            <a:ext cx="4036333" cy="45719"/>
          </a:xfrm>
        </p:spPr>
        <p:txBody>
          <a:bodyPr anchor="b">
            <a:normAutofit fontScale="25000" lnSpcReduction="20000"/>
          </a:bodyPr>
          <a:lstStyle/>
          <a:p>
            <a:pPr algn="l"/>
            <a:endParaRPr lang="pl-PL" sz="2000" dirty="0"/>
          </a:p>
          <a:p>
            <a:pPr algn="l"/>
            <a:endParaRPr lang="pl-PL" sz="2000" dirty="0"/>
          </a:p>
          <a:p>
            <a:pPr algn="l"/>
            <a:endParaRPr lang="pl-PL" sz="2000" dirty="0"/>
          </a:p>
          <a:p>
            <a:pPr algn="l"/>
            <a:endParaRPr lang="pl-PL" sz="2000" dirty="0"/>
          </a:p>
          <a:p>
            <a:pPr algn="l"/>
            <a:r>
              <a:rPr lang="pl-PL" sz="2000" dirty="0"/>
              <a:t>    </a:t>
            </a:r>
          </a:p>
        </p:txBody>
      </p:sp>
      <p:pic>
        <p:nvPicPr>
          <p:cNvPr id="1026" name="Picture 2" descr="Logo Publiczna Szkoła Podstawowa nr 1  im. Gabriela Narutowicza w Grójcu">
            <a:extLst>
              <a:ext uri="{FF2B5EF4-FFF2-40B4-BE49-F238E27FC236}">
                <a16:creationId xmlns:a16="http://schemas.microsoft.com/office/drawing/2014/main" id="{7A3DCF74-D9DC-BD77-B239-7A9741D1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941" y="666728"/>
            <a:ext cx="5411133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7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E72AE8-09F3-7E44-9720-693055E3C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228" y="534256"/>
            <a:ext cx="5864771" cy="4584282"/>
          </a:xfrm>
        </p:spPr>
        <p:txBody>
          <a:bodyPr anchor="t">
            <a:noAutofit/>
          </a:bodyPr>
          <a:lstStyle/>
          <a:p>
            <a:pPr algn="l"/>
            <a:r>
              <a:rPr lang="pl-PL" sz="3600" b="0" i="0" dirty="0">
                <a:effectLst/>
                <a:latin typeface="Lato" panose="020F0502020204030203" pitchFamily="34" charset="0"/>
              </a:rPr>
              <a:t>  31 sierpnia 1936 r. </a:t>
            </a:r>
            <a:r>
              <a:rPr lang="pl-PL" sz="3600" dirty="0">
                <a:latin typeface="Lato" panose="020F0502020204030203" pitchFamily="34" charset="0"/>
              </a:rPr>
              <a:t>kuratorium warszawskie</a:t>
            </a:r>
            <a:r>
              <a:rPr lang="pl-PL" sz="3600" b="0" i="0" dirty="0">
                <a:effectLst/>
                <a:latin typeface="Lato" panose="020F0502020204030203" pitchFamily="34" charset="0"/>
              </a:rPr>
              <a:t> na wniosek Rady Miejskiej nadało szkole imię „Pierwszego Prezydenta Rzeczypospolitej - </a:t>
            </a:r>
            <a:br>
              <a:rPr lang="pl-PL" sz="3600" b="0" i="0" dirty="0">
                <a:effectLst/>
                <a:latin typeface="Lato" panose="020F0502020204030203" pitchFamily="34" charset="0"/>
              </a:rPr>
            </a:br>
            <a:r>
              <a:rPr lang="pl-PL" sz="3600" b="0" i="0" dirty="0">
                <a:effectLst/>
                <a:latin typeface="Lato" panose="020F0502020204030203" pitchFamily="34" charset="0"/>
              </a:rPr>
              <a:t>Gabriela Narutowicza”</a:t>
            </a:r>
            <a:endParaRPr lang="pl-PL" sz="2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65CA3D-FEB5-9BDE-DC38-275466539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982638" y="6579475"/>
            <a:ext cx="4408228" cy="52552"/>
          </a:xfrm>
        </p:spPr>
        <p:txBody>
          <a:bodyPr anchor="b">
            <a:normAutofit fontScale="25000" lnSpcReduction="20000"/>
          </a:bodyPr>
          <a:lstStyle/>
          <a:p>
            <a:pPr algn="l"/>
            <a:endParaRPr lang="pl-PL" dirty="0"/>
          </a:p>
        </p:txBody>
      </p:sp>
      <p:pic>
        <p:nvPicPr>
          <p:cNvPr id="4098" name="Picture 2" descr="Gabriel Narutowicz (1865-1922) - Postacie | dzieje.pl ...">
            <a:extLst>
              <a:ext uri="{FF2B5EF4-FFF2-40B4-BE49-F238E27FC236}">
                <a16:creationId xmlns:a16="http://schemas.microsoft.com/office/drawing/2014/main" id="{D96E6554-F5D3-8511-5754-1C8D33658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 b="1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7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DBC89E2-5C30-A1EC-D375-CC26C6F7CDD5}"/>
              </a:ext>
            </a:extLst>
          </p:cNvPr>
          <p:cNvSpPr txBox="1"/>
          <p:nvPr/>
        </p:nvSpPr>
        <p:spPr>
          <a:xfrm>
            <a:off x="304801" y="115193"/>
            <a:ext cx="11235558" cy="5988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>
              <a:spcAft>
                <a:spcPts val="600"/>
              </a:spcAft>
            </a:pPr>
            <a:r>
              <a:rPr lang="pl-PL" sz="4000" b="0" i="0" dirty="0">
                <a:solidFill>
                  <a:schemeClr val="bg1"/>
                </a:solidFill>
                <a:effectLst/>
              </a:rPr>
              <a:t>   </a:t>
            </a:r>
          </a:p>
          <a:p>
            <a:pPr marL="228600">
              <a:spcAft>
                <a:spcPts val="600"/>
              </a:spcAft>
            </a:pPr>
            <a:r>
              <a:rPr lang="pl-PL" sz="4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wybuchu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II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wojny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światowej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szkoły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zajęty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został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przez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wojsko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niemieckie</a:t>
            </a:r>
            <a:r>
              <a:rPr lang="pl-PL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aż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stycznia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1945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roku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 </a:t>
            </a: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pl-PL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Niemcy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aresztowali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nauczycieli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którzy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zorganizowali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tajne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nauczanie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zginęli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wówczas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W.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Malicki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A. Adamski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uczący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języka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polskiego</a:t>
            </a:r>
            <a:r>
              <a:rPr lang="pl-PL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0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przyrody</a:t>
            </a:r>
            <a:r>
              <a:rPr lang="en-US" sz="4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39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budynek, na wolnym powietrzu, okno, drzewo&#10;&#10;Opis wygenerowany automatycznie">
            <a:extLst>
              <a:ext uri="{FF2B5EF4-FFF2-40B4-BE49-F238E27FC236}">
                <a16:creationId xmlns:a16="http://schemas.microsoft.com/office/drawing/2014/main" id="{F70E65B0-4349-B073-8C94-AAD2D3066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" r="-1" b="5545"/>
          <a:stretch/>
        </p:blipFill>
        <p:spPr>
          <a:xfrm>
            <a:off x="838200" y="160519"/>
            <a:ext cx="10468866" cy="59620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818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B648E5-796E-452D-022B-D589A602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94D6FA-E1FE-61E2-2B09-CF8D8B0FA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4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 wkroczeniu Armii Czerwonej szkoła została zajęta na szpital wojskowy, nauka odbywała się w budynku przy              ul. Szpitalnej.</a:t>
            </a:r>
          </a:p>
          <a:p>
            <a:endParaRPr lang="pl-PL" sz="4400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pl-PL" sz="4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Po opuszczeniu szkoły przez wojska radzieckie młodzież powróciła do właściwego budynku 15 marca 1945 roku.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758490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ACD44-6C89-A6C4-2040-45EA54CB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E05914-ECD1-4189-E88F-AFBCF9739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4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19 maja 1970 roku rozpoczęto budowę sali gimnastycznej z szatniami, magazynem na sprzęt, świetlicy, kuchni, pracowni fizycznej i biologicznej. </a:t>
            </a:r>
          </a:p>
          <a:p>
            <a:pPr marL="0" indent="0" algn="ctr">
              <a:buNone/>
            </a:pPr>
            <a:r>
              <a:rPr lang="pl-PL" sz="4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Prace ukończono 1 września 1973 roku.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98979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EBD2CD-90D5-BF50-D6C4-9CA29499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76" y="983226"/>
            <a:ext cx="2767545" cy="38837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</a:rPr>
              <a:t>           </a:t>
            </a: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900" dirty="0"/>
              <a:t>szkoła</a:t>
            </a:r>
            <a:br>
              <a:rPr lang="pl-PL" sz="4900" dirty="0"/>
            </a:br>
            <a:r>
              <a:rPr lang="en-US" sz="4900" dirty="0"/>
              <a:t>po </a:t>
            </a:r>
            <a:r>
              <a:rPr lang="en-US" sz="4900" dirty="0" err="1"/>
              <a:t>wojnie</a:t>
            </a:r>
            <a:endParaRPr lang="en-US" sz="4000" dirty="0"/>
          </a:p>
        </p:txBody>
      </p:sp>
      <p:pic>
        <p:nvPicPr>
          <p:cNvPr id="5" name="Symbol zastępczy zawartości 4" descr="Obraz zawierający Papier fotograficzny, budynek, dom, tekst&#10;&#10;Opis wygenerowany automatycznie">
            <a:extLst>
              <a:ext uri="{FF2B5EF4-FFF2-40B4-BE49-F238E27FC236}">
                <a16:creationId xmlns:a16="http://schemas.microsoft.com/office/drawing/2014/main" id="{B382D0D7-26E9-59EF-3FF7-B9DCC8402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>
          <a:xfrm>
            <a:off x="0" y="-7622"/>
            <a:ext cx="7840697" cy="6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2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752E0-F8C7-AFDB-AF22-24D9D39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631" y="640081"/>
            <a:ext cx="4540350" cy="5864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1975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roku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      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wyniku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reformy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szkolnictwa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Szkoła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Podstawowa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nr 1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stała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się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Zbiorczą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Szkołą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Gminną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dzieci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starszych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z: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Głuchowa,Słomczyna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Zaborowa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br>
              <a:rPr lang="en-US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Wtedy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też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funkcję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dyrektora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objęła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Pani</a:t>
            </a:r>
            <a:r>
              <a:rPr lang="en-US" sz="27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u="sng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Elżbieta</a:t>
            </a:r>
            <a:r>
              <a:rPr lang="en-US" sz="2700" b="1" i="0" u="sng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b="1" i="0" u="sng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Szewczyk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9" name="Symbol zastępczy zawartości 8" descr="Obraz zawierający ubrania, osoba, Ludzka twarz, w pomieszczeniu">
            <a:extLst>
              <a:ext uri="{FF2B5EF4-FFF2-40B4-BE49-F238E27FC236}">
                <a16:creationId xmlns:a16="http://schemas.microsoft.com/office/drawing/2014/main" id="{F636C021-B8F5-251E-5798-FBFBCDC8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4" r="1" b="688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8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na wolnym powietrzu, cmentarz, grób&#10;&#10;Opis wygenerowany automatycznie">
            <a:extLst>
              <a:ext uri="{FF2B5EF4-FFF2-40B4-BE49-F238E27FC236}">
                <a16:creationId xmlns:a16="http://schemas.microsoft.com/office/drawing/2014/main" id="{DC31E57D-9B44-E06E-99E2-5B5EC2589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r="-1" b="3693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4B30CC-CD8D-1BA5-1A1F-BEC06FA58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643" y="743447"/>
            <a:ext cx="2688074" cy="3535590"/>
          </a:xfrm>
          <a:noFill/>
        </p:spPr>
        <p:txBody>
          <a:bodyPr>
            <a:noAutofit/>
          </a:bodyPr>
          <a:lstStyle/>
          <a:p>
            <a:pPr algn="l"/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1978 r. odsłonięto pomnik                        w hołdzie poległym nauczycielom              w czasie                    II wojny światowej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99FF64-8DCF-5A28-46E9-9DB76531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7346731"/>
            <a:ext cx="3445766" cy="254706"/>
          </a:xfrm>
          <a:noFill/>
        </p:spPr>
        <p:txBody>
          <a:bodyPr>
            <a:normAutofit fontScale="25000" lnSpcReduction="20000"/>
          </a:bodyPr>
          <a:lstStyle/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901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ubrania, obuwie, na wolnym powietrzu, osoba&#10;&#10;Opis wygenerowany automatycznie">
            <a:extLst>
              <a:ext uri="{FF2B5EF4-FFF2-40B4-BE49-F238E27FC236}">
                <a16:creationId xmlns:a16="http://schemas.microsoft.com/office/drawing/2014/main" id="{3551CF59-D60D-5942-6C99-5AA5789C4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>
            <a:off x="2674374" y="10"/>
            <a:ext cx="9517624" cy="685799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1653784-7EC5-D12A-4DD1-08A3F4C656BB}"/>
              </a:ext>
            </a:extLst>
          </p:cNvPr>
          <p:cNvSpPr txBox="1"/>
          <p:nvPr/>
        </p:nvSpPr>
        <p:spPr>
          <a:xfrm>
            <a:off x="108156" y="515007"/>
            <a:ext cx="2395347" cy="6023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0" i="0" dirty="0">
                <a:effectLst/>
              </a:rPr>
              <a:t>W 1979 </a:t>
            </a:r>
            <a:r>
              <a:rPr lang="en-US" sz="3000" b="0" i="0" dirty="0" err="1">
                <a:effectLst/>
              </a:rPr>
              <a:t>roku</a:t>
            </a:r>
            <a:r>
              <a:rPr lang="en-US" sz="3000" b="0" i="0" dirty="0">
                <a:effectLst/>
              </a:rPr>
              <a:t> </a:t>
            </a:r>
            <a:r>
              <a:rPr lang="en-US" sz="3000" b="0" i="0" dirty="0" err="1">
                <a:effectLst/>
              </a:rPr>
              <a:t>rozpoczęto</a:t>
            </a:r>
            <a:r>
              <a:rPr lang="en-US" sz="3000" b="0" i="0" dirty="0">
                <a:effectLst/>
              </a:rPr>
              <a:t> </a:t>
            </a:r>
            <a:r>
              <a:rPr lang="en-US" sz="3000" b="0" i="0" dirty="0" err="1">
                <a:effectLst/>
              </a:rPr>
              <a:t>budowę</a:t>
            </a:r>
            <a:r>
              <a:rPr lang="en-US" sz="3000" b="0" i="0" dirty="0">
                <a:effectLst/>
              </a:rPr>
              <a:t> </a:t>
            </a:r>
            <a:r>
              <a:rPr lang="en-US" sz="3000" b="0" i="0" dirty="0" err="1">
                <a:effectLst/>
              </a:rPr>
              <a:t>boiska</a:t>
            </a:r>
            <a:r>
              <a:rPr lang="en-US" sz="3000" b="0" i="0" dirty="0">
                <a:effectLst/>
              </a:rPr>
              <a:t>, </a:t>
            </a:r>
            <a:r>
              <a:rPr lang="pl-PL" sz="3000" b="0" i="0" dirty="0">
                <a:effectLst/>
              </a:rPr>
              <a:t>          </a:t>
            </a:r>
            <a:r>
              <a:rPr lang="en-US" sz="3000" b="0" i="0" dirty="0">
                <a:effectLst/>
              </a:rPr>
              <a:t>a 1 </a:t>
            </a:r>
            <a:r>
              <a:rPr lang="en-US" sz="3000" b="0" i="0" dirty="0" err="1">
                <a:effectLst/>
              </a:rPr>
              <a:t>czerwca</a:t>
            </a:r>
            <a:r>
              <a:rPr lang="en-US" sz="3000" b="0" i="0" dirty="0">
                <a:effectLst/>
              </a:rPr>
              <a:t> </a:t>
            </a:r>
            <a:r>
              <a:rPr lang="pl-PL" sz="3000" b="0" i="0" dirty="0">
                <a:effectLst/>
              </a:rPr>
              <a:t>            </a:t>
            </a:r>
            <a:r>
              <a:rPr lang="en-US" sz="3000" b="0" i="0" dirty="0">
                <a:effectLst/>
              </a:rPr>
              <a:t>1983 </a:t>
            </a:r>
            <a:r>
              <a:rPr lang="en-US" sz="3000" b="0" i="0" dirty="0" err="1">
                <a:effectLst/>
              </a:rPr>
              <a:t>roku</a:t>
            </a:r>
            <a:r>
              <a:rPr lang="en-US" sz="3000" b="0" i="0" dirty="0">
                <a:effectLst/>
              </a:rPr>
              <a:t> </a:t>
            </a:r>
            <a:r>
              <a:rPr lang="pl-PL" sz="3000" b="0" i="0" dirty="0">
                <a:effectLst/>
              </a:rPr>
              <a:t>                   </a:t>
            </a:r>
            <a:r>
              <a:rPr lang="en-US" sz="3000" b="0" i="0" dirty="0">
                <a:effectLst/>
              </a:rPr>
              <a:t>do </a:t>
            </a:r>
            <a:r>
              <a:rPr lang="en-US" sz="3000" b="0" i="0" dirty="0" err="1">
                <a:effectLst/>
              </a:rPr>
              <a:t>użytku</a:t>
            </a:r>
            <a:r>
              <a:rPr lang="en-US" sz="3000" b="0" i="0" dirty="0">
                <a:effectLst/>
              </a:rPr>
              <a:t> </a:t>
            </a:r>
            <a:r>
              <a:rPr lang="en-US" sz="3000" b="0" i="0" dirty="0" err="1">
                <a:effectLst/>
              </a:rPr>
              <a:t>oddano</a:t>
            </a:r>
            <a:r>
              <a:rPr lang="en-US" sz="3000" b="0" i="0" dirty="0">
                <a:effectLst/>
              </a:rPr>
              <a:t> </a:t>
            </a:r>
            <a:r>
              <a:rPr lang="pl-PL" sz="3000" b="0" i="0" dirty="0">
                <a:effectLst/>
              </a:rPr>
              <a:t>          </a:t>
            </a:r>
            <a:r>
              <a:rPr lang="en-US" sz="3000" b="0" i="0" dirty="0">
                <a:effectLst/>
              </a:rPr>
              <a:t>2 </a:t>
            </a:r>
            <a:r>
              <a:rPr lang="en-US" sz="3000" b="0" i="0" dirty="0" err="1">
                <a:effectLst/>
              </a:rPr>
              <a:t>boiska</a:t>
            </a:r>
            <a:r>
              <a:rPr lang="en-US" sz="3000" b="0" i="0" dirty="0">
                <a:effectLst/>
              </a:rPr>
              <a:t> </a:t>
            </a:r>
            <a:r>
              <a:rPr lang="en-US" sz="3000" b="0" i="0" dirty="0" err="1">
                <a:effectLst/>
              </a:rPr>
              <a:t>trawiaste</a:t>
            </a:r>
            <a:r>
              <a:rPr lang="en-US" sz="3000" b="0" i="0" dirty="0">
                <a:effectLst/>
              </a:rPr>
              <a:t>, </a:t>
            </a:r>
            <a:r>
              <a:rPr lang="en-US" sz="3000" b="0" i="0" dirty="0" err="1">
                <a:effectLst/>
              </a:rPr>
              <a:t>bieżnię</a:t>
            </a:r>
            <a:r>
              <a:rPr lang="pl-PL" sz="3000" dirty="0"/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0" i="0" dirty="0">
                <a:effectLst/>
              </a:rPr>
              <a:t>2 </a:t>
            </a:r>
            <a:r>
              <a:rPr lang="en-US" sz="3000" b="0" i="0" dirty="0" err="1">
                <a:effectLst/>
              </a:rPr>
              <a:t>skocznie</a:t>
            </a:r>
            <a:r>
              <a:rPr lang="en-US" sz="3000" b="0" i="0" dirty="0">
                <a:effectLst/>
              </a:rPr>
              <a:t> </a:t>
            </a:r>
            <a:endParaRPr lang="pl-PL" sz="3000" b="0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0" i="0" dirty="0">
                <a:effectLst/>
              </a:rPr>
              <a:t>w dal.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257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40BBCA8-63F8-DB28-E771-546DCA93F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5" b="11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93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na wolnym powietrzu, plac zabaw, niebo&#10;&#10;Opis wygenerowany automatycznie">
            <a:extLst>
              <a:ext uri="{FF2B5EF4-FFF2-40B4-BE49-F238E27FC236}">
                <a16:creationId xmlns:a16="http://schemas.microsoft.com/office/drawing/2014/main" id="{ACBEE133-91E7-C6AA-6E49-35FA0F353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033671"/>
            <a:ext cx="11911621" cy="4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5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6149" name="Picture 615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50" name="Straight Connector 615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Straight Connector 615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154" name="Rectangle 6158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56" name="Rectangle 6162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7A625E0-FAC7-DC18-B084-2D67C25A292D}"/>
              </a:ext>
            </a:extLst>
          </p:cNvPr>
          <p:cNvSpPr txBox="1"/>
          <p:nvPr/>
        </p:nvSpPr>
        <p:spPr>
          <a:xfrm>
            <a:off x="121920" y="729586"/>
            <a:ext cx="5192270" cy="52320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800" b="0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względu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dużą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liczbę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uczniów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1130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trudności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lokalowe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1986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roku</a:t>
            </a: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zapoczątkowano</a:t>
            </a:r>
            <a:r>
              <a:rPr lang="pl-PL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inicjatywy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dyrektor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E.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Szewczyk</a:t>
            </a:r>
            <a:r>
              <a:rPr lang="pl-PL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inspektora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oświaty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J.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Proskury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budowę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nowego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skrzydła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klas</a:t>
            </a:r>
            <a:r>
              <a:rPr lang="pl-PL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I-IV.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pl-PL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Budowę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zakończono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1 </a:t>
            </a:r>
            <a:r>
              <a:rPr lang="en-US" sz="28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września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1990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roku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skrzydło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liczyło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11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klas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gabinet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dyrektora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sekretariat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szatnię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pomieszczenia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gospodarcze</a:t>
            </a:r>
            <a:r>
              <a:rPr lang="en-US" sz="2800" b="1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6166" name="Rectangle 6165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7" name="Rectangle 6166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 descr="Grójec zaczyna rozbudowę Publicznej Szkoły Podstawowej numer 1. To  najdroższa inwestycja oświatowa od lat... - Radom, ESKA.pl">
            <a:extLst>
              <a:ext uri="{FF2B5EF4-FFF2-40B4-BE49-F238E27FC236}">
                <a16:creationId xmlns:a16="http://schemas.microsoft.com/office/drawing/2014/main" id="{BB02ABC8-8EEB-6FF7-1540-1DFD1798A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4" b="-3"/>
          <a:stretch/>
        </p:blipFill>
        <p:spPr bwMode="auto">
          <a:xfrm>
            <a:off x="6093926" y="1116345"/>
            <a:ext cx="482155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6168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71" name="Straight Connector 6170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760B901-05E1-6C97-E077-2BADB679A362}"/>
              </a:ext>
            </a:extLst>
          </p:cNvPr>
          <p:cNvSpPr txBox="1"/>
          <p:nvPr/>
        </p:nvSpPr>
        <p:spPr>
          <a:xfrm>
            <a:off x="1181528" y="1074817"/>
            <a:ext cx="95446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 związku z reformą oświaty w 1999 roku             w budynku Publicznej Szkoły Podstawowej            nr 1 umieszczono na 2 lata Publiczne Gimnazjum w Grójcu. </a:t>
            </a:r>
          </a:p>
          <a:p>
            <a:r>
              <a:rPr lang="pl-PL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Warunki lokalowe uległy pogorszeniu, gdyż              do września 2001 roku nauka odbywała się              w 26 oddziałach szkoły podstawowej                                i 17 gimnazjalnych.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4097940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ubrania, osoba, Ludzka twarz, ściana&#10;&#10;Opis wygenerowany automatycznie">
            <a:extLst>
              <a:ext uri="{FF2B5EF4-FFF2-40B4-BE49-F238E27FC236}">
                <a16:creationId xmlns:a16="http://schemas.microsoft.com/office/drawing/2014/main" id="{082D326C-7884-751E-4FF3-23721F789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C72031-4ECC-14E2-6D09-04328169B9E9}"/>
              </a:ext>
            </a:extLst>
          </p:cNvPr>
          <p:cNvSpPr txBox="1"/>
          <p:nvPr/>
        </p:nvSpPr>
        <p:spPr>
          <a:xfrm>
            <a:off x="8418787" y="620110"/>
            <a:ext cx="3636580" cy="533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0" i="0" dirty="0">
                <a:effectLst/>
              </a:rPr>
              <a:t>W </a:t>
            </a:r>
            <a:r>
              <a:rPr lang="en-US" sz="3500" b="0" i="0" dirty="0" err="1">
                <a:effectLst/>
              </a:rPr>
              <a:t>roku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szkolnym</a:t>
            </a:r>
            <a:r>
              <a:rPr lang="en-US" sz="3500" b="0" i="0" dirty="0">
                <a:effectLst/>
              </a:rPr>
              <a:t> 2001/2002 </a:t>
            </a:r>
            <a:r>
              <a:rPr lang="pl-PL" sz="3500" b="0" i="0" dirty="0">
                <a:effectLst/>
              </a:rPr>
              <a:t>           </a:t>
            </a:r>
            <a:r>
              <a:rPr lang="en-US" sz="3500" b="0" i="0" dirty="0">
                <a:effectLst/>
              </a:rPr>
              <a:t>po 25 </a:t>
            </a:r>
            <a:r>
              <a:rPr lang="en-US" sz="3500" b="0" i="0" dirty="0" err="1">
                <a:effectLst/>
              </a:rPr>
              <a:t>latach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nastąpiła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zmiana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na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stanowisku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dyrektora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szkoły</a:t>
            </a:r>
            <a:r>
              <a:rPr lang="en-US" sz="3500" b="0" i="0" dirty="0">
                <a:effectLst/>
              </a:rPr>
              <a:t>. </a:t>
            </a:r>
            <a:r>
              <a:rPr lang="en-US" sz="3500" b="0" i="0" dirty="0" err="1">
                <a:effectLst/>
              </a:rPr>
              <a:t>Stanowisko</a:t>
            </a:r>
            <a:r>
              <a:rPr lang="en-US" sz="3500" b="0" i="0" dirty="0">
                <a:effectLst/>
              </a:rPr>
              <a:t> to </a:t>
            </a:r>
            <a:r>
              <a:rPr lang="en-US" sz="3500" b="0" i="0" dirty="0" err="1">
                <a:effectLst/>
              </a:rPr>
              <a:t>objęła</a:t>
            </a:r>
            <a:r>
              <a:rPr lang="en-US" sz="3500" b="0" i="0" dirty="0">
                <a:effectLst/>
              </a:rPr>
              <a:t> </a:t>
            </a:r>
            <a:r>
              <a:rPr lang="en-US" sz="3500" b="0" i="0" dirty="0" err="1">
                <a:effectLst/>
              </a:rPr>
              <a:t>pani</a:t>
            </a:r>
            <a:r>
              <a:rPr lang="en-US" sz="3500" b="0" i="0" dirty="0">
                <a:effectLst/>
              </a:rPr>
              <a:t> </a:t>
            </a:r>
            <a:r>
              <a:rPr lang="en-US" sz="3500" b="1" i="0" dirty="0">
                <a:effectLst/>
              </a:rPr>
              <a:t>Jolanta </a:t>
            </a:r>
            <a:r>
              <a:rPr lang="en-US" sz="3500" b="1" i="0" dirty="0" err="1">
                <a:effectLst/>
              </a:rPr>
              <a:t>Sitarek</a:t>
            </a:r>
            <a:r>
              <a:rPr lang="en-US" sz="3500" b="0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949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BE3AA6-34A1-B805-7FCE-61C9F47A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8" y="379129"/>
            <a:ext cx="5150951" cy="3755991"/>
          </a:xfrm>
        </p:spPr>
        <p:txBody>
          <a:bodyPr>
            <a:normAutofit fontScale="90000"/>
          </a:bodyPr>
          <a:lstStyle/>
          <a:p>
            <a:pPr algn="l"/>
            <a:r>
              <a:rPr lang="pl-PL" sz="4200" dirty="0"/>
              <a:t>Od listopada              2019 roku dyrektorem </a:t>
            </a:r>
            <a:br>
              <a:rPr lang="pl-PL" sz="4200" dirty="0"/>
            </a:br>
            <a:r>
              <a:rPr lang="pl-PL" sz="4200" dirty="0"/>
              <a:t>naszej szkoły</a:t>
            </a:r>
            <a:br>
              <a:rPr lang="pl-PL" sz="4200" dirty="0"/>
            </a:br>
            <a:r>
              <a:rPr lang="pl-PL" sz="4200" dirty="0"/>
              <a:t> jest Pani </a:t>
            </a:r>
            <a:br>
              <a:rPr lang="pl-PL" sz="4200" dirty="0"/>
            </a:br>
            <a:r>
              <a:rPr lang="pl-PL" sz="4200" dirty="0"/>
              <a:t>Elżbieta Zakrzewska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961778-9414-34E1-218B-2ACFCB7CB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4" name="Obraz 3" descr="W PSP nr 1 w Grójcu zakończyły się zajęcia sportowe organizowane przez  Gminną Komisję ds. Uzależnień">
            <a:extLst>
              <a:ext uri="{FF2B5EF4-FFF2-40B4-BE49-F238E27FC236}">
                <a16:creationId xmlns:a16="http://schemas.microsoft.com/office/drawing/2014/main" id="{0C8D79AB-8A06-F411-519E-683B56B8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8"/>
          <a:stretch/>
        </p:blipFill>
        <p:spPr bwMode="auto">
          <a:xfrm>
            <a:off x="6621047" y="379129"/>
            <a:ext cx="3823696" cy="628860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000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Skomplikowane formuły matematyczne na tablicy">
            <a:extLst>
              <a:ext uri="{FF2B5EF4-FFF2-40B4-BE49-F238E27FC236}">
                <a16:creationId xmlns:a16="http://schemas.microsoft.com/office/drawing/2014/main" id="{DD8A0166-910D-B0D6-CB15-B1839AFEF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856" b="6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D1CE12F-09B2-A830-D75B-46892B8AC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9894"/>
            <a:ext cx="9144000" cy="42269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dirty="0">
                <a:solidFill>
                  <a:srgbClr val="FFFFFF"/>
                </a:solidFill>
              </a:rPr>
            </a:br>
            <a:br>
              <a:rPr lang="pl-PL" dirty="0">
                <a:solidFill>
                  <a:srgbClr val="FFFFFF"/>
                </a:solidFill>
              </a:rPr>
            </a:b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Szkoła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to również nauczyciele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DD8C816-2B03-99A6-9DEA-831229CD1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7181634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38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obuwie, chłopiec&#10;&#10;Opis wygenerowany automatycznie">
            <a:extLst>
              <a:ext uri="{FF2B5EF4-FFF2-40B4-BE49-F238E27FC236}">
                <a16:creationId xmlns:a16="http://schemas.microsoft.com/office/drawing/2014/main" id="{6B3DA320-5898-2A92-B965-665357066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2" b="798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4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ramka na zdjęcia, ubrania, obraz&#10;&#10;Opis wygenerowany automatycznie">
            <a:extLst>
              <a:ext uri="{FF2B5EF4-FFF2-40B4-BE49-F238E27FC236}">
                <a16:creationId xmlns:a16="http://schemas.microsoft.com/office/drawing/2014/main" id="{843666BA-49B7-E5B7-E33D-05BE9621D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1780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obraz, plakat, rysowanie&#10;&#10;Opis wygenerowany automatycznie">
            <a:extLst>
              <a:ext uri="{FF2B5EF4-FFF2-40B4-BE49-F238E27FC236}">
                <a16:creationId xmlns:a16="http://schemas.microsoft.com/office/drawing/2014/main" id="{5C72347C-05D0-22EF-EB59-F775473E0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/>
          <a:stretch/>
        </p:blipFill>
        <p:spPr>
          <a:xfrm rot="5400000">
            <a:off x="2938278" y="-2303711"/>
            <a:ext cx="6499784" cy="118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9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972E17F-565F-88D0-285C-A49A76FB6CC4}"/>
              </a:ext>
            </a:extLst>
          </p:cNvPr>
          <p:cNvSpPr txBox="1"/>
          <p:nvPr/>
        </p:nvSpPr>
        <p:spPr>
          <a:xfrm>
            <a:off x="1233996" y="409429"/>
            <a:ext cx="1024776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i="1" dirty="0">
              <a:solidFill>
                <a:srgbClr val="111827"/>
              </a:solidFill>
              <a:latin typeface="-apple-system"/>
            </a:endParaRPr>
          </a:p>
          <a:p>
            <a:pPr algn="ctr"/>
            <a:endParaRPr lang="pl-PL" i="1" dirty="0">
              <a:solidFill>
                <a:srgbClr val="111827"/>
              </a:solidFill>
              <a:latin typeface="-apple-system"/>
            </a:endParaRPr>
          </a:p>
          <a:p>
            <a:pPr algn="ctr"/>
            <a:endParaRPr lang="pl-PL" i="1" dirty="0">
              <a:solidFill>
                <a:srgbClr val="111827"/>
              </a:solidFill>
              <a:latin typeface="-apple-system"/>
            </a:endParaRPr>
          </a:p>
          <a:p>
            <a:pPr algn="ctr"/>
            <a:endParaRPr lang="pl-PL" i="1" dirty="0">
              <a:solidFill>
                <a:srgbClr val="111827"/>
              </a:solidFill>
              <a:latin typeface="-apple-system"/>
            </a:endParaRPr>
          </a:p>
          <a:p>
            <a:pPr algn="ctr"/>
            <a:r>
              <a:rPr lang="pl-PL" i="1" dirty="0">
                <a:solidFill>
                  <a:srgbClr val="111827"/>
                </a:solidFill>
                <a:latin typeface="-apple-system"/>
              </a:rPr>
              <a:t> </a:t>
            </a:r>
            <a:r>
              <a:rPr lang="pl-PL" sz="6000" b="0" i="1" dirty="0">
                <a:solidFill>
                  <a:srgbClr val="111827"/>
                </a:solidFill>
                <a:effectLst/>
                <a:latin typeface="-apple-system"/>
              </a:rPr>
              <a:t>„Dzieci rodzą się ze skrzydłami. </a:t>
            </a:r>
            <a:br>
              <a:rPr lang="pl-PL" sz="6000" b="0" i="1" dirty="0">
                <a:solidFill>
                  <a:srgbClr val="111827"/>
                </a:solidFill>
                <a:effectLst/>
                <a:latin typeface="-apple-system"/>
              </a:rPr>
            </a:br>
            <a:r>
              <a:rPr lang="pl-PL" sz="6000" b="0" i="1" dirty="0">
                <a:solidFill>
                  <a:srgbClr val="111827"/>
                </a:solidFill>
                <a:effectLst/>
                <a:latin typeface="-apple-system"/>
              </a:rPr>
              <a:t>   </a:t>
            </a:r>
            <a:r>
              <a:rPr lang="pl-PL" sz="6000" i="1" dirty="0">
                <a:solidFill>
                  <a:srgbClr val="111827"/>
                </a:solidFill>
                <a:latin typeface="-apple-system"/>
              </a:rPr>
              <a:t>Nauczyciele</a:t>
            </a:r>
            <a:r>
              <a:rPr lang="pl-PL" sz="6000" b="0" i="1" dirty="0">
                <a:solidFill>
                  <a:srgbClr val="111827"/>
                </a:solidFill>
                <a:effectLst/>
                <a:latin typeface="-apple-system"/>
              </a:rPr>
              <a:t> pomagają               im je rozwinąć”.</a:t>
            </a:r>
            <a:br>
              <a:rPr lang="pl-PL" sz="5000" b="0" i="1" dirty="0">
                <a:solidFill>
                  <a:srgbClr val="111827"/>
                </a:solidFill>
                <a:effectLst/>
                <a:latin typeface="-apple-system"/>
              </a:rPr>
            </a:br>
            <a:r>
              <a:rPr lang="pl-PL" sz="5000" b="1" i="0" dirty="0">
                <a:solidFill>
                  <a:srgbClr val="111827"/>
                </a:solidFill>
                <a:effectLst/>
                <a:latin typeface="-apple-system"/>
              </a:rPr>
              <a:t>– Janusz Korczak</a:t>
            </a:r>
            <a:endParaRPr lang="pl-PL" sz="5000" dirty="0"/>
          </a:p>
        </p:txBody>
      </p:sp>
    </p:spTree>
    <p:extLst>
      <p:ext uri="{BB962C8B-B14F-4D97-AF65-F5344CB8AC3E}">
        <p14:creationId xmlns:p14="http://schemas.microsoft.com/office/powerpoint/2010/main" val="147713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30CCF7-EB91-7A06-A4A3-62EA7947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0369"/>
            <a:ext cx="10515600" cy="10479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 err="1"/>
              <a:t>uczniowie</a:t>
            </a:r>
            <a:r>
              <a:rPr lang="en-US" b="1" dirty="0"/>
              <a:t> </a:t>
            </a:r>
            <a:r>
              <a:rPr lang="en-US" b="1" dirty="0" err="1"/>
              <a:t>naszej</a:t>
            </a:r>
            <a:r>
              <a:rPr lang="en-US" b="1" dirty="0"/>
              <a:t> </a:t>
            </a:r>
            <a:r>
              <a:rPr lang="en-US" b="1" dirty="0" err="1"/>
              <a:t>szkoły</a:t>
            </a:r>
            <a:r>
              <a:rPr lang="en-US" b="1" dirty="0"/>
              <a:t>…</a:t>
            </a:r>
          </a:p>
        </p:txBody>
      </p:sp>
      <p:pic>
        <p:nvPicPr>
          <p:cNvPr id="5" name="Symbol zastępczy zawartości 4" descr="Obraz zawierający ubrania, osoba, obuwie, dziewczyna">
            <a:extLst>
              <a:ext uri="{FF2B5EF4-FFF2-40B4-BE49-F238E27FC236}">
                <a16:creationId xmlns:a16="http://schemas.microsoft.com/office/drawing/2014/main" id="{A6F19198-90EE-58E5-0E3C-272F2B0B7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6068"/>
          <a:stretch/>
        </p:blipFill>
        <p:spPr>
          <a:xfrm>
            <a:off x="20" y="396817"/>
            <a:ext cx="12191980" cy="54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8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A08099-BA4A-DE59-8C50-76C2939E1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171" y="1999615"/>
            <a:ext cx="8787832" cy="256527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4500" b="0" i="0" dirty="0">
                <a:effectLst/>
                <a:latin typeface="Lato" panose="020F0502020204030204" pitchFamily="34" charset="0"/>
              </a:rPr>
              <a:t>Publiczna Szkoła Podstawowa nr 1 w Grójcu im. Gabriela Narutowicza            jest największą spośród miejscowych szkół</a:t>
            </a:r>
            <a:endParaRPr lang="pl-PL" sz="45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197373-1C68-CCED-21F6-4027717DC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 lnSpcReduction="10000"/>
          </a:bodyPr>
          <a:lstStyle/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1333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tekst, kwiat, książka, czarne i białe&#10;&#10;Opis wygenerowany automatycznie">
            <a:extLst>
              <a:ext uri="{FF2B5EF4-FFF2-40B4-BE49-F238E27FC236}">
                <a16:creationId xmlns:a16="http://schemas.microsoft.com/office/drawing/2014/main" id="{93FD3D48-9EB3-EDC6-C3F2-C4BA9CAEB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/>
        </p:blipFill>
        <p:spPr>
          <a:xfrm rot="16200000">
            <a:off x="841800" y="976200"/>
            <a:ext cx="10077875" cy="102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pismo odręczne, kobieta, osoba">
            <a:extLst>
              <a:ext uri="{FF2B5EF4-FFF2-40B4-BE49-F238E27FC236}">
                <a16:creationId xmlns:a16="http://schemas.microsoft.com/office/drawing/2014/main" id="{DC289ECD-2B32-C178-1BD5-92AD72231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b="114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A4CC3F-C199-3DED-565F-CC8EAD5E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Ślubowanie klas pierwszych i pani dyrektor Elżbieta Szewczyk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ymbol zastępczy zawartości 4" descr="Obraz zawierający ubrania, osoba, obuwie, flaga&#10;&#10;Opis wygenerowany automatycznie">
            <a:extLst>
              <a:ext uri="{FF2B5EF4-FFF2-40B4-BE49-F238E27FC236}">
                <a16:creationId xmlns:a16="http://schemas.microsoft.com/office/drawing/2014/main" id="{B628A1FF-A2AC-FC81-F64B-37188EAB2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1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A3D7FD-F768-4106-7D58-A8DE984B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53" y="2438058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Nasi </a:t>
            </a:r>
            <a:r>
              <a:rPr lang="en-US" sz="2800" dirty="0" err="1">
                <a:solidFill>
                  <a:srgbClr val="262626"/>
                </a:solidFill>
              </a:rPr>
              <a:t>uczniowie</a:t>
            </a:r>
            <a:r>
              <a:rPr lang="en-US" sz="2800" dirty="0">
                <a:solidFill>
                  <a:srgbClr val="262626"/>
                </a:solidFill>
              </a:rPr>
              <a:t> </a:t>
            </a:r>
            <a:r>
              <a:rPr lang="en-US" sz="2800" dirty="0" err="1">
                <a:solidFill>
                  <a:srgbClr val="262626"/>
                </a:solidFill>
              </a:rPr>
              <a:t>dzisiaj</a:t>
            </a:r>
            <a:r>
              <a:rPr lang="pl-PL" sz="2800" dirty="0">
                <a:solidFill>
                  <a:srgbClr val="262626"/>
                </a:solidFill>
              </a:rPr>
              <a:t>…</a:t>
            </a:r>
            <a:endParaRPr lang="en-US" sz="2800" dirty="0">
              <a:solidFill>
                <a:srgbClr val="262626"/>
              </a:solidFill>
            </a:endParaRPr>
          </a:p>
        </p:txBody>
      </p:sp>
      <p:pic>
        <p:nvPicPr>
          <p:cNvPr id="5" name="Symbol zastępczy zawartości 4" descr="Obraz zawierający ubrania, Ludzka twarz, kolaż, osoba">
            <a:extLst>
              <a:ext uri="{FF2B5EF4-FFF2-40B4-BE49-F238E27FC236}">
                <a16:creationId xmlns:a16="http://schemas.microsoft.com/office/drawing/2014/main" id="{5ACF9BDE-2E68-1B70-C551-52EFAA4A9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 b="14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>
            <a:extLst>
              <a:ext uri="{FF2B5EF4-FFF2-40B4-BE49-F238E27FC236}">
                <a16:creationId xmlns:a16="http://schemas.microsoft.com/office/drawing/2014/main" id="{5047BA9F-5D63-4C77-FDCE-4AB0C074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Polonez w wykonaniu klas najstarszych.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ymbol zastępczy zawartości 4" descr="Obraz zawierający osoba, ubrania, tancerz, sport&#10;&#10;Opis wygenerowany automatycznie">
            <a:extLst>
              <a:ext uri="{FF2B5EF4-FFF2-40B4-BE49-F238E27FC236}">
                <a16:creationId xmlns:a16="http://schemas.microsoft.com/office/drawing/2014/main" id="{C377F65F-FACC-75A6-F7D6-F3B255084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71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chłopiec, Ludzka twarz&#10;&#10;Opis wygenerowany automatycznie">
            <a:extLst>
              <a:ext uri="{FF2B5EF4-FFF2-40B4-BE49-F238E27FC236}">
                <a16:creationId xmlns:a16="http://schemas.microsoft.com/office/drawing/2014/main" id="{34CCA770-491A-2D2D-CEFB-FCA2AC205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9" b="11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2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03B4017-B023-7655-6CA5-25E47D510D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1707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3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BA8E96-7A32-477E-D639-A9203472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0E1BFA-69A3-F13A-B376-C7C457C19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985421"/>
            <a:ext cx="9603275" cy="44809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roku szkolnym 2023/2024                      w Publicznej Szkole Podstawowej nr 1 w Grójcu </a:t>
            </a:r>
          </a:p>
          <a:p>
            <a:pPr marL="0" indent="0" algn="ctr">
              <a:buNone/>
            </a:pPr>
            <a:r>
              <a:rPr lang="pl-PL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uczy się 955 uczniów </a:t>
            </a:r>
          </a:p>
          <a:p>
            <a:pPr marL="0" indent="0" algn="ctr">
              <a:buNone/>
            </a:pPr>
            <a:r>
              <a:rPr lang="pl-PL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39 oddziałach.</a:t>
            </a:r>
          </a:p>
        </p:txBody>
      </p:sp>
    </p:spTree>
    <p:extLst>
      <p:ext uri="{BB962C8B-B14F-4D97-AF65-F5344CB8AC3E}">
        <p14:creationId xmlns:p14="http://schemas.microsoft.com/office/powerpoint/2010/main" val="87015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brazek 2023-06-16 08:43:46">
            <a:extLst>
              <a:ext uri="{FF2B5EF4-FFF2-40B4-BE49-F238E27FC236}">
                <a16:creationId xmlns:a16="http://schemas.microsoft.com/office/drawing/2014/main" id="{760454F9-566A-2F60-BDEE-5EA2C6392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4" b="17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8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ściana, w pomieszczeniu">
            <a:extLst>
              <a:ext uri="{FF2B5EF4-FFF2-40B4-BE49-F238E27FC236}">
                <a16:creationId xmlns:a16="http://schemas.microsoft.com/office/drawing/2014/main" id="{28163C2E-800E-287F-A895-6ECA37049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b="97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18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dom, Obszar mieszkalny, przedmieście">
            <a:extLst>
              <a:ext uri="{FF2B5EF4-FFF2-40B4-BE49-F238E27FC236}">
                <a16:creationId xmlns:a16="http://schemas.microsoft.com/office/drawing/2014/main" id="{134DC787-D7FB-6B11-1A60-5E819CD49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6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ubrania, obuwie, budynek&#10;&#10;Opis wygenerowany automatycznie">
            <a:extLst>
              <a:ext uri="{FF2B5EF4-FFF2-40B4-BE49-F238E27FC236}">
                <a16:creationId xmlns:a16="http://schemas.microsoft.com/office/drawing/2014/main" id="{A515381F-2807-E5B0-E833-5EB8D9BDC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915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ubrania, osoba, kobieta, Ludzka twarz&#10;&#10;Opis wygenerowany automatycznie">
            <a:extLst>
              <a:ext uri="{FF2B5EF4-FFF2-40B4-BE49-F238E27FC236}">
                <a16:creationId xmlns:a16="http://schemas.microsoft.com/office/drawing/2014/main" id="{D370E450-CC47-F499-BEB4-19EFD04F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r="1" b="1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1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sport, grupa, obuwie">
            <a:extLst>
              <a:ext uri="{FF2B5EF4-FFF2-40B4-BE49-F238E27FC236}">
                <a16:creationId xmlns:a16="http://schemas.microsoft.com/office/drawing/2014/main" id="{F1F0F038-A60E-8469-8B1A-6A38BD884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3" b="176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D5E3E0-9932-1FEE-A730-F7FC09C0F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1" y="802298"/>
            <a:ext cx="11410123" cy="5320206"/>
          </a:xfrm>
        </p:spPr>
        <p:txBody>
          <a:bodyPr>
            <a:normAutofit/>
          </a:bodyPr>
          <a:lstStyle/>
          <a:p>
            <a:pPr algn="ctr"/>
            <a:r>
              <a:rPr lang="pl-PL" sz="6000" dirty="0"/>
              <a:t>Od roku szkolnego 2017/2018 uczniowie                                 klas siódmych i ósmych          naszej szkoły uczą się              w budynku PSP nr 2              przy ulicy Polnej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EABD166-2D14-A09F-1AA1-FC578EA88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9883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92E5909C-5CD5-EBFE-62A8-D02422A1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6808304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Jaka </a:t>
            </a:r>
            <a:r>
              <a:rPr lang="en-US" sz="3700" dirty="0" err="1"/>
              <a:t>będzie</a:t>
            </a:r>
            <a:r>
              <a:rPr lang="en-US" sz="3700" dirty="0"/>
              <a:t> </a:t>
            </a:r>
            <a:r>
              <a:rPr lang="en-US" sz="3700" dirty="0" err="1"/>
              <a:t>nasza</a:t>
            </a:r>
            <a:r>
              <a:rPr lang="en-US" sz="3700" dirty="0"/>
              <a:t> </a:t>
            </a:r>
            <a:r>
              <a:rPr lang="en-US" sz="3700" dirty="0" err="1"/>
              <a:t>szkoła</a:t>
            </a:r>
            <a:r>
              <a:rPr lang="en-US" sz="3700" dirty="0"/>
              <a:t>?</a:t>
            </a:r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ektor zastanawiać emotikon Grafika wektorowa od ©yayayoyo 173773006">
            <a:extLst>
              <a:ext uri="{FF2B5EF4-FFF2-40B4-BE49-F238E27FC236}">
                <a16:creationId xmlns:a16="http://schemas.microsoft.com/office/drawing/2014/main" id="{6C3ED0B3-54ED-63C9-BCEE-29FAD93A8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1"/>
          <a:stretch/>
        </p:blipFill>
        <p:spPr bwMode="auto">
          <a:xfrm>
            <a:off x="3179" y="-3"/>
            <a:ext cx="4651117" cy="73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022434-9486-8C63-BACE-2FAEF5FE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Obraz zawierający na wolnym powietrzu, niebo, drzewo, ziemia&#10;&#10;Opis wygenerowany automatycznie">
            <a:extLst>
              <a:ext uri="{FF2B5EF4-FFF2-40B4-BE49-F238E27FC236}">
                <a16:creationId xmlns:a16="http://schemas.microsoft.com/office/drawing/2014/main" id="{C4AF5249-86B0-3401-0B69-BCE99C2D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74" y="380305"/>
            <a:ext cx="8129852" cy="60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1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rwa budowa hali sportowej przy Publicznej Szkole Podstawowej numer 1 w Grójcu. Wiele ważnych prac zostało już zakończonych. Zobacz zdjęcia">
            <a:extLst>
              <a:ext uri="{FF2B5EF4-FFF2-40B4-BE49-F238E27FC236}">
                <a16:creationId xmlns:a16="http://schemas.microsoft.com/office/drawing/2014/main" id="{7B9919CE-E073-606F-7D9C-67540A98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1081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418FB10-B8BF-8184-3924-67D11BB6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1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we informacje ws. rozbudowy szkoły nr 1 Grójcu | Grojec24.net">
            <a:extLst>
              <a:ext uri="{FF2B5EF4-FFF2-40B4-BE49-F238E27FC236}">
                <a16:creationId xmlns:a16="http://schemas.microsoft.com/office/drawing/2014/main" id="{90B2D8AA-7B87-5A56-AF71-7F2356286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950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3F1679-3B4D-A83E-FBFB-A47A64DF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1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, w pomieszczeniu&#10;&#10;Opis wygenerowany automatycznie">
            <a:extLst>
              <a:ext uri="{FF2B5EF4-FFF2-40B4-BE49-F238E27FC236}">
                <a16:creationId xmlns:a16="http://schemas.microsoft.com/office/drawing/2014/main" id="{81568127-0480-BE40-6B34-FB64E1028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9987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2A4D4E6-F032-CEAC-FCF7-AFD720D1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9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 pomieszczeniu, koszykówka, mata, podłoga&#10;&#10;Opis wygenerowany automatycznie">
            <a:extLst>
              <a:ext uri="{FF2B5EF4-FFF2-40B4-BE49-F238E27FC236}">
                <a16:creationId xmlns:a16="http://schemas.microsoft.com/office/drawing/2014/main" id="{3A81784D-9D86-3F15-C592-F875B1A98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B028A80-8E91-21EB-EE8E-BD9BAE5F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524000" y="6471820"/>
            <a:ext cx="9144000" cy="204187"/>
          </a:xfrm>
          <a:solidFill>
            <a:srgbClr val="000000">
              <a:alpha val="80000"/>
            </a:srgbClr>
          </a:solidFill>
          <a:ln w="279400" cap="sq" cmpd="thinThick">
            <a:solidFill>
              <a:srgbClr val="262626">
                <a:alpha val="89804"/>
              </a:srgbClr>
            </a:solidFill>
            <a:miter lim="800000"/>
          </a:ln>
        </p:spPr>
        <p:txBody>
          <a:bodyPr anchor="ctr">
            <a:normAutofit fontScale="90000"/>
          </a:bodyPr>
          <a:lstStyle/>
          <a:p>
            <a:pPr algn="ctr"/>
            <a:endParaRPr lang="pl-PL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4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lendarz">
            <a:extLst>
              <a:ext uri="{FF2B5EF4-FFF2-40B4-BE49-F238E27FC236}">
                <a16:creationId xmlns:a16="http://schemas.microsoft.com/office/drawing/2014/main" id="{F874F907-3402-D14A-C8DC-2788C829D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21361"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E30D2F-2078-F94F-1B67-DDA2F9E0EF2F}"/>
              </a:ext>
            </a:extLst>
          </p:cNvPr>
          <p:cNvSpPr txBox="1"/>
          <p:nvPr/>
        </p:nvSpPr>
        <p:spPr>
          <a:xfrm>
            <a:off x="7818388" y="906937"/>
            <a:ext cx="43735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32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r>
              <a:rPr lang="pl-PL" sz="32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Jej historia sięga początków XX w., kiedy to 1 września 1917 roku władze polskie przejęły od niemieckich władz okupacyjnych 4 jednoklasowe szkoły.</a:t>
            </a:r>
          </a:p>
          <a:p>
            <a:endParaRPr lang="pl-PL" sz="32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2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drzewo, Gra komputerowa, plac zabaw&#10;&#10;Opis wygenerowany automatycznie">
            <a:extLst>
              <a:ext uri="{FF2B5EF4-FFF2-40B4-BE49-F238E27FC236}">
                <a16:creationId xmlns:a16="http://schemas.microsoft.com/office/drawing/2014/main" id="{D49C8A8E-FF9F-049A-C581-AE9A9555D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r="693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850507-C6D4-FC07-6FFA-726CBC0A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Nasz nowy plac zabaw</a:t>
            </a:r>
          </a:p>
        </p:txBody>
      </p:sp>
    </p:spTree>
    <p:extLst>
      <p:ext uri="{BB962C8B-B14F-4D97-AF65-F5344CB8AC3E}">
        <p14:creationId xmlns:p14="http://schemas.microsoft.com/office/powerpoint/2010/main" val="17508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ubrania, osoba, na wolnym powietrzu">
            <a:extLst>
              <a:ext uri="{FF2B5EF4-FFF2-40B4-BE49-F238E27FC236}">
                <a16:creationId xmlns:a16="http://schemas.microsoft.com/office/drawing/2014/main" id="{F6B18110-E508-EF82-A3DB-840ECD26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1192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042" name="Picture 103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4" name="Straight Connector 103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3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5F3830-410D-58F3-A771-465D9177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962902"/>
            <a:ext cx="5912244" cy="3238162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pPr algn="ctr"/>
            <a:r>
              <a:rPr lang="en-US" sz="6700" dirty="0" err="1"/>
              <a:t>Dziękujemy</a:t>
            </a:r>
            <a:r>
              <a:rPr lang="en-US" sz="6700" dirty="0"/>
              <a:t> </a:t>
            </a:r>
            <a:r>
              <a:rPr lang="pl-PL" sz="6700" dirty="0"/>
              <a:t>              </a:t>
            </a:r>
            <a:r>
              <a:rPr lang="en-US" sz="6700" dirty="0"/>
              <a:t>za </a:t>
            </a:r>
            <a:r>
              <a:rPr lang="en-US" sz="6700" dirty="0" err="1"/>
              <a:t>uwagę</a:t>
            </a:r>
            <a:r>
              <a:rPr lang="pl-PL" sz="6700" dirty="0"/>
              <a:t>!</a:t>
            </a:r>
            <a:br>
              <a:rPr lang="pl-PL" sz="6700" dirty="0"/>
            </a:br>
            <a:br>
              <a:rPr lang="pl-PL" sz="6700" dirty="0"/>
            </a:br>
            <a:r>
              <a:rPr lang="pl-PL" sz="2400" dirty="0"/>
              <a:t> klasa 7e z wychowawcą</a:t>
            </a:r>
            <a:br>
              <a:rPr lang="pl-PL" sz="2400" dirty="0"/>
            </a:br>
            <a:r>
              <a:rPr lang="pl-PL" sz="2400" dirty="0"/>
              <a:t> rok. Szk. 2023/2024</a:t>
            </a:r>
            <a:endParaRPr lang="en-US" sz="3600" dirty="0"/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5" name="Picture 1044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Naklejka bye emoticon na wymiar • Smiley, twarz, emotikony • REDRO.pl">
            <a:extLst>
              <a:ext uri="{FF2B5EF4-FFF2-40B4-BE49-F238E27FC236}">
                <a16:creationId xmlns:a16="http://schemas.microsoft.com/office/drawing/2014/main" id="{00198C65-4ED9-4ECC-F20A-5EA08EA0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48" y="1278460"/>
            <a:ext cx="5105552" cy="32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1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E041E9E-7DBC-F657-B0F5-742F17A90A08}"/>
              </a:ext>
            </a:extLst>
          </p:cNvPr>
          <p:cNvSpPr txBox="1"/>
          <p:nvPr/>
        </p:nvSpPr>
        <p:spPr>
          <a:xfrm>
            <a:off x="1198879" y="552091"/>
            <a:ext cx="102569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44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endParaRPr lang="pl-PL" sz="4400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r>
              <a:rPr lang="pl-PL" sz="4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Początkowo dzieci uczyły się w pięciu izbach rozrzuconych po całym mieście. Utrudniało to pracę szkoły i tworzenie spójnego systemu wychowawczego.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2251097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11A2566-B71F-952B-9FD7-752000225A7C}"/>
              </a:ext>
            </a:extLst>
          </p:cNvPr>
          <p:cNvSpPr txBox="1"/>
          <p:nvPr/>
        </p:nvSpPr>
        <p:spPr>
          <a:xfrm>
            <a:off x="517585" y="1285335"/>
            <a:ext cx="11050438" cy="40026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800" b="0" i="0" dirty="0">
                <a:solidFill>
                  <a:schemeClr val="tx2"/>
                </a:solidFill>
                <a:effectLst/>
              </a:rPr>
              <a:t>  </a:t>
            </a:r>
            <a:r>
              <a:rPr lang="en-US" sz="2800" b="0" i="0" dirty="0">
                <a:solidFill>
                  <a:schemeClr val="tx2"/>
                </a:solidFill>
                <a:effectLst/>
              </a:rPr>
              <a:t> </a:t>
            </a:r>
            <a:endParaRPr lang="pl-PL" sz="2800" b="0" i="0" dirty="0">
              <a:solidFill>
                <a:schemeClr val="tx2"/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chemeClr val="tx2"/>
              </a:solidFill>
            </a:endParaRPr>
          </a:p>
          <a:p>
            <a:pPr algn="just">
              <a:lnSpc>
                <a:spcPct val="170000"/>
              </a:lnSpc>
              <a:spcAft>
                <a:spcPts val="600"/>
              </a:spcAft>
            </a:pPr>
            <a:r>
              <a:rPr lang="pl-PL" sz="8600" b="0" i="0" dirty="0">
                <a:solidFill>
                  <a:schemeClr val="tx2"/>
                </a:solidFill>
                <a:effectLst/>
                <a:latin typeface="Abadi" panose="020B0604020104020204" pitchFamily="34" charset="0"/>
              </a:rPr>
              <a:t>  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Dopiero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1928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roku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Zarząd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zakupił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pod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budowę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szkoły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którym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dzień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dzisiejszy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istnieje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szkolny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wybudowany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ciągu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dzięki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staraniom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burmistrza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Antoniego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Wojdala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kierownika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szkoły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Wincentego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800" b="0" i="0" dirty="0" err="1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Malickiego</a:t>
            </a:r>
            <a:r>
              <a:rPr lang="en-US" sz="12800" b="0" i="0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49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2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7933316-2870-6B05-B6D4-59E1FC953017}"/>
              </a:ext>
            </a:extLst>
          </p:cNvPr>
          <p:cNvSpPr txBox="1"/>
          <p:nvPr/>
        </p:nvSpPr>
        <p:spPr>
          <a:xfrm>
            <a:off x="612475" y="483080"/>
            <a:ext cx="11128076" cy="478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40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3600" b="0" i="0" dirty="0">
                <a:solidFill>
                  <a:srgbClr val="000000"/>
                </a:solidFill>
                <a:effectLst/>
              </a:rPr>
              <a:t> W roku szkolnym 1934/35 do 19 oddziałów uczęszczało 980 dzieci. Wobec trudnych warunków, Kuratorium Okręgu Szkolnego Warszawskiego (KOSW) podjęło decyzję o podzieleniu szkoły od 1 </a:t>
            </a:r>
            <a:r>
              <a:rPr lang="pl-PL" sz="3600" dirty="0">
                <a:solidFill>
                  <a:srgbClr val="000000"/>
                </a:solidFill>
              </a:rPr>
              <a:t>września</a:t>
            </a:r>
            <a:r>
              <a:rPr lang="pl-PL" sz="3600" b="0" i="0" dirty="0">
                <a:solidFill>
                  <a:srgbClr val="000000"/>
                </a:solidFill>
                <a:effectLst/>
              </a:rPr>
              <a:t> 1935 na dwie: nr 1 i nr 3.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959948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okno, na wolnym powietrzu, ziemia">
            <a:extLst>
              <a:ext uri="{FF2B5EF4-FFF2-40B4-BE49-F238E27FC236}">
                <a16:creationId xmlns:a16="http://schemas.microsoft.com/office/drawing/2014/main" id="{2C9BFAA8-678E-9778-4923-F173D6885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 b="6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0">
        <p159:morph option="byObject"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691</TotalTime>
  <Words>646</Words>
  <Application>Microsoft Office PowerPoint</Application>
  <PresentationFormat>Panoramiczny</PresentationFormat>
  <Paragraphs>60</Paragraphs>
  <Slides>52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Galeria</vt:lpstr>
      <vt:lpstr>Historia naszej szkoły</vt:lpstr>
      <vt:lpstr>Prezentacja programu PowerPoint</vt:lpstr>
      <vt:lpstr>Publiczna Szkoła Podstawowa nr 1 w Grójcu im. Gabriela Narutowicza            jest największą spośród miejscowych szkół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31 sierpnia 1936 r. kuratorium warszawskie na wniosek Rady Miejskiej nadało szkole imię „Pierwszego Prezydenta Rzeczypospolitej -  Gabriela Narutowicza”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szkoła po wojnie</vt:lpstr>
      <vt:lpstr>Od 1975 roku                           w wyniku reformy szkolnictwa Szkoła Podstawowa nr 1 stała się Zbiorczą Szkołą Gminną dla dzieci starszych z: Głuchowa,Słomczyna i Zaborowa. Wtedy też funkcję dyrektora objęła Pani Elżbieta Szewczyk </vt:lpstr>
      <vt:lpstr>W 1978 r. odsłonięto pomnik                        w hołdzie poległym nauczycielom              w czasie                    II wojny światowej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listopada              2019 roku dyrektorem  naszej szkoły  jest Pani  Elżbieta Zakrzewska</vt:lpstr>
      <vt:lpstr>   Szkoła  to również nauczyciele</vt:lpstr>
      <vt:lpstr>Prezentacja programu PowerPoint</vt:lpstr>
      <vt:lpstr>Prezentacja programu PowerPoint</vt:lpstr>
      <vt:lpstr>Prezentacja programu PowerPoint</vt:lpstr>
      <vt:lpstr>Prezentacja programu PowerPoint</vt:lpstr>
      <vt:lpstr> uczniowie naszej szkoły…</vt:lpstr>
      <vt:lpstr>Prezentacja programu PowerPoint</vt:lpstr>
      <vt:lpstr>Prezentacja programu PowerPoint</vt:lpstr>
      <vt:lpstr>Ślubowanie klas pierwszych i pani dyrektor Elżbieta Szewczyk</vt:lpstr>
      <vt:lpstr>Nasi uczniowie dzisiaj…</vt:lpstr>
      <vt:lpstr>Polonez w wykonaniu klas najstarszych.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roku szkolnego 2017/2018 uczniowie                                 klas siódmych i ósmych          naszej szkoły uczą się              w budynku PSP nr 2              przy ulicy Polnej</vt:lpstr>
      <vt:lpstr>   Jaka będzie nasza szkoła?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Nasz nowy plac zabaw</vt:lpstr>
      <vt:lpstr>Prezentacja programu PowerPoint</vt:lpstr>
      <vt:lpstr>Dziękujemy               za uwagę!   klasa 7e z wychowawcą  rok. Szk. 2023/2024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naszej szkoły</dc:title>
  <dc:creator>Ewelina Spólna</dc:creator>
  <cp:lastModifiedBy>Ewelina Spólna</cp:lastModifiedBy>
  <cp:revision>3</cp:revision>
  <dcterms:created xsi:type="dcterms:W3CDTF">2024-03-18T16:31:20Z</dcterms:created>
  <dcterms:modified xsi:type="dcterms:W3CDTF">2024-03-24T22:00:00Z</dcterms:modified>
</cp:coreProperties>
</file>