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6" r:id="rId2"/>
    <p:sldId id="276" r:id="rId3"/>
    <p:sldId id="278" r:id="rId4"/>
    <p:sldId id="279" r:id="rId5"/>
    <p:sldId id="283" r:id="rId6"/>
    <p:sldId id="281" r:id="rId7"/>
    <p:sldId id="282" r:id="rId8"/>
    <p:sldId id="262" r:id="rId9"/>
    <p:sldId id="269" r:id="rId10"/>
    <p:sldId id="284" r:id="rId11"/>
    <p:sldId id="275" r:id="rId12"/>
    <p:sldId id="28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38E6CA-00FB-4404-8481-037EACF583DC}" v="7" dt="2024-03-24T13:53:46.491"/>
    <p1510:client id="{EF90F304-DEF6-4108-9557-D52454980E6C}" v="14" dt="2024-03-24T22:08:10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azurkiewicz" userId="a0dc8c08-2c89-4888-8456-ea20f56fef8e" providerId="ADAL" clId="{EF90F304-DEF6-4108-9557-D52454980E6C}"/>
    <pc:docChg chg="undo custSel addSld modSld">
      <pc:chgData name="Anna Mazurkiewicz" userId="a0dc8c08-2c89-4888-8456-ea20f56fef8e" providerId="ADAL" clId="{EF90F304-DEF6-4108-9557-D52454980E6C}" dt="2024-03-24T22:08:10.292" v="111"/>
      <pc:docMkLst>
        <pc:docMk/>
      </pc:docMkLst>
      <pc:sldChg chg="modTransition">
        <pc:chgData name="Anna Mazurkiewicz" userId="a0dc8c08-2c89-4888-8456-ea20f56fef8e" providerId="ADAL" clId="{EF90F304-DEF6-4108-9557-D52454980E6C}" dt="2024-03-24T22:05:02.223" v="80"/>
        <pc:sldMkLst>
          <pc:docMk/>
          <pc:sldMk cId="2873465023" sldId="262"/>
        </pc:sldMkLst>
      </pc:sldChg>
      <pc:sldChg chg="modTransition">
        <pc:chgData name="Anna Mazurkiewicz" userId="a0dc8c08-2c89-4888-8456-ea20f56fef8e" providerId="ADAL" clId="{EF90F304-DEF6-4108-9557-D52454980E6C}" dt="2024-03-24T22:05:26.127" v="82"/>
        <pc:sldMkLst>
          <pc:docMk/>
          <pc:sldMk cId="1432176406" sldId="269"/>
        </pc:sldMkLst>
      </pc:sldChg>
      <pc:sldChg chg="modTransition">
        <pc:chgData name="Anna Mazurkiewicz" userId="a0dc8c08-2c89-4888-8456-ea20f56fef8e" providerId="ADAL" clId="{EF90F304-DEF6-4108-9557-D52454980E6C}" dt="2024-03-24T22:05:39.963" v="84"/>
        <pc:sldMkLst>
          <pc:docMk/>
          <pc:sldMk cId="50965890" sldId="275"/>
        </pc:sldMkLst>
      </pc:sldChg>
      <pc:sldChg chg="modTransition">
        <pc:chgData name="Anna Mazurkiewicz" userId="a0dc8c08-2c89-4888-8456-ea20f56fef8e" providerId="ADAL" clId="{EF90F304-DEF6-4108-9557-D52454980E6C}" dt="2024-03-24T22:07:42.578" v="108"/>
        <pc:sldMkLst>
          <pc:docMk/>
          <pc:sldMk cId="1788031226" sldId="276"/>
        </pc:sldMkLst>
      </pc:sldChg>
      <pc:sldChg chg="modTransition">
        <pc:chgData name="Anna Mazurkiewicz" userId="a0dc8c08-2c89-4888-8456-ea20f56fef8e" providerId="ADAL" clId="{EF90F304-DEF6-4108-9557-D52454980E6C}" dt="2024-03-24T22:07:49.021" v="109"/>
        <pc:sldMkLst>
          <pc:docMk/>
          <pc:sldMk cId="1810470068" sldId="278"/>
        </pc:sldMkLst>
      </pc:sldChg>
      <pc:sldChg chg="modTransition">
        <pc:chgData name="Anna Mazurkiewicz" userId="a0dc8c08-2c89-4888-8456-ea20f56fef8e" providerId="ADAL" clId="{EF90F304-DEF6-4108-9557-D52454980E6C}" dt="2024-03-24T22:07:56.997" v="110"/>
        <pc:sldMkLst>
          <pc:docMk/>
          <pc:sldMk cId="92940517" sldId="279"/>
        </pc:sldMkLst>
      </pc:sldChg>
      <pc:sldChg chg="modTransition">
        <pc:chgData name="Anna Mazurkiewicz" userId="a0dc8c08-2c89-4888-8456-ea20f56fef8e" providerId="ADAL" clId="{EF90F304-DEF6-4108-9557-D52454980E6C}" dt="2024-03-24T22:04:43.411" v="77"/>
        <pc:sldMkLst>
          <pc:docMk/>
          <pc:sldMk cId="3341523192" sldId="281"/>
        </pc:sldMkLst>
      </pc:sldChg>
      <pc:sldChg chg="addSp delSp modSp mod modTransition setBg">
        <pc:chgData name="Anna Mazurkiewicz" userId="a0dc8c08-2c89-4888-8456-ea20f56fef8e" providerId="ADAL" clId="{EF90F304-DEF6-4108-9557-D52454980E6C}" dt="2024-03-24T22:08:10.292" v="111"/>
        <pc:sldMkLst>
          <pc:docMk/>
          <pc:sldMk cId="4078443338" sldId="283"/>
        </pc:sldMkLst>
        <pc:spChg chg="mod">
          <ac:chgData name="Anna Mazurkiewicz" userId="a0dc8c08-2c89-4888-8456-ea20f56fef8e" providerId="ADAL" clId="{EF90F304-DEF6-4108-9557-D52454980E6C}" dt="2024-03-24T14:07:23.095" v="76" actId="26606"/>
          <ac:spMkLst>
            <pc:docMk/>
            <pc:sldMk cId="4078443338" sldId="283"/>
            <ac:spMk id="3" creationId="{9B00926B-A0B4-D772-910D-3B3C35B4A5E2}"/>
          </ac:spMkLst>
        </pc:spChg>
        <pc:spChg chg="add del">
          <ac:chgData name="Anna Mazurkiewicz" userId="a0dc8c08-2c89-4888-8456-ea20f56fef8e" providerId="ADAL" clId="{EF90F304-DEF6-4108-9557-D52454980E6C}" dt="2024-03-24T14:07:23.095" v="76" actId="26606"/>
          <ac:spMkLst>
            <pc:docMk/>
            <pc:sldMk cId="4078443338" sldId="283"/>
            <ac:spMk id="10" creationId="{8735A508-2662-409F-B5A3-AEA22CE92AD9}"/>
          </ac:spMkLst>
        </pc:spChg>
        <pc:spChg chg="add del">
          <ac:chgData name="Anna Mazurkiewicz" userId="a0dc8c08-2c89-4888-8456-ea20f56fef8e" providerId="ADAL" clId="{EF90F304-DEF6-4108-9557-D52454980E6C}" dt="2024-03-24T14:07:23.095" v="76" actId="26606"/>
          <ac:spMkLst>
            <pc:docMk/>
            <pc:sldMk cId="4078443338" sldId="283"/>
            <ac:spMk id="12" creationId="{CB8B592B-E5AA-4055-8CB3-6AEDB35AD4E5}"/>
          </ac:spMkLst>
        </pc:spChg>
        <pc:grpChg chg="add del">
          <ac:chgData name="Anna Mazurkiewicz" userId="a0dc8c08-2c89-4888-8456-ea20f56fef8e" providerId="ADAL" clId="{EF90F304-DEF6-4108-9557-D52454980E6C}" dt="2024-03-24T14:07:23.095" v="76" actId="26606"/>
          <ac:grpSpMkLst>
            <pc:docMk/>
            <pc:sldMk cId="4078443338" sldId="283"/>
            <ac:grpSpMk id="14" creationId="{6E8443E6-406A-4E9D-BBDF-18D82C7E570C}"/>
          </ac:grpSpMkLst>
        </pc:grpChg>
        <pc:picChg chg="mod ord">
          <ac:chgData name="Anna Mazurkiewicz" userId="a0dc8c08-2c89-4888-8456-ea20f56fef8e" providerId="ADAL" clId="{EF90F304-DEF6-4108-9557-D52454980E6C}" dt="2024-03-24T14:07:23.095" v="76" actId="26606"/>
          <ac:picMkLst>
            <pc:docMk/>
            <pc:sldMk cId="4078443338" sldId="283"/>
            <ac:picMk id="5" creationId="{941E8268-D152-8019-592C-2951B9636A01}"/>
          </ac:picMkLst>
        </pc:picChg>
      </pc:sldChg>
      <pc:sldChg chg="modTransition">
        <pc:chgData name="Anna Mazurkiewicz" userId="a0dc8c08-2c89-4888-8456-ea20f56fef8e" providerId="ADAL" clId="{EF90F304-DEF6-4108-9557-D52454980E6C}" dt="2024-03-24T22:05:34.800" v="83"/>
        <pc:sldMkLst>
          <pc:docMk/>
          <pc:sldMk cId="1034241733" sldId="284"/>
        </pc:sldMkLst>
      </pc:sldChg>
      <pc:sldChg chg="modSp new mod modTransition">
        <pc:chgData name="Anna Mazurkiewicz" userId="a0dc8c08-2c89-4888-8456-ea20f56fef8e" providerId="ADAL" clId="{EF90F304-DEF6-4108-9557-D52454980E6C}" dt="2024-03-24T22:06:33.827" v="107"/>
        <pc:sldMkLst>
          <pc:docMk/>
          <pc:sldMk cId="2749782668" sldId="285"/>
        </pc:sldMkLst>
        <pc:spChg chg="mod">
          <ac:chgData name="Anna Mazurkiewicz" userId="a0dc8c08-2c89-4888-8456-ea20f56fef8e" providerId="ADAL" clId="{EF90F304-DEF6-4108-9557-D52454980E6C}" dt="2024-03-24T22:06:18.713" v="105" actId="122"/>
          <ac:spMkLst>
            <pc:docMk/>
            <pc:sldMk cId="2749782668" sldId="285"/>
            <ac:spMk id="2" creationId="{F2C8C976-D45C-BED6-4D7A-D15C34E71F2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0FC2F-115C-4B83-8526-F3F4EA07F43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EB13ADD-BE47-4019-B71A-1DD2DD76A8C2}">
      <dgm:prSet/>
      <dgm:spPr/>
      <dgm:t>
        <a:bodyPr/>
        <a:lstStyle/>
        <a:p>
          <a:r>
            <a:rPr lang="pl-PL"/>
            <a:t>Gabriel Narutowicz urodził się 17 marca 1865 roku w Telszach na Żmudzi (obecnie na terenach Litwy).</a:t>
          </a:r>
          <a:endParaRPr lang="en-US"/>
        </a:p>
      </dgm:t>
    </dgm:pt>
    <dgm:pt modelId="{48EE24FC-0B6C-469F-83C9-AEAA49BB52F0}" type="parTrans" cxnId="{6076269A-008C-49FE-B705-68C44250105D}">
      <dgm:prSet/>
      <dgm:spPr/>
      <dgm:t>
        <a:bodyPr/>
        <a:lstStyle/>
        <a:p>
          <a:endParaRPr lang="en-US"/>
        </a:p>
      </dgm:t>
    </dgm:pt>
    <dgm:pt modelId="{C73BB187-002E-419D-8FC6-9C4F63642E56}" type="sibTrans" cxnId="{6076269A-008C-49FE-B705-68C44250105D}">
      <dgm:prSet/>
      <dgm:spPr/>
      <dgm:t>
        <a:bodyPr/>
        <a:lstStyle/>
        <a:p>
          <a:endParaRPr lang="en-US"/>
        </a:p>
      </dgm:t>
    </dgm:pt>
    <dgm:pt modelId="{CAF96AF0-27D8-421A-90B9-7731F0C0DE72}">
      <dgm:prSet/>
      <dgm:spPr/>
      <dgm:t>
        <a:bodyPr/>
        <a:lstStyle/>
        <a:p>
          <a:r>
            <a:rPr lang="pl-PL"/>
            <a:t>Ojciec osierocił go zaledwie rok po narodzinach, był społecznikiem i walczył w Powstaniu Styczniowym.</a:t>
          </a:r>
          <a:endParaRPr lang="en-US"/>
        </a:p>
      </dgm:t>
    </dgm:pt>
    <dgm:pt modelId="{74775825-46FB-407E-ACF5-F05FA84C4A0A}" type="parTrans" cxnId="{DCBBF279-A7BB-462F-9126-929707D36CAE}">
      <dgm:prSet/>
      <dgm:spPr/>
      <dgm:t>
        <a:bodyPr/>
        <a:lstStyle/>
        <a:p>
          <a:endParaRPr lang="en-US"/>
        </a:p>
      </dgm:t>
    </dgm:pt>
    <dgm:pt modelId="{E8AC14C8-B269-4CB3-96DB-9ACD9D78D5ED}" type="sibTrans" cxnId="{DCBBF279-A7BB-462F-9126-929707D36CAE}">
      <dgm:prSet/>
      <dgm:spPr/>
      <dgm:t>
        <a:bodyPr/>
        <a:lstStyle/>
        <a:p>
          <a:endParaRPr lang="en-US"/>
        </a:p>
      </dgm:t>
    </dgm:pt>
    <dgm:pt modelId="{63B9ECAE-E27C-4387-B069-626E48B75C35}">
      <dgm:prSet/>
      <dgm:spPr/>
      <dgm:t>
        <a:bodyPr/>
        <a:lstStyle/>
        <a:p>
          <a:r>
            <a:rPr lang="pl-PL"/>
            <a:t>Matka dbała o wychowanie Gabriela w duchu patriotycznym i postanowiła nawet przeprowadzić się z rodziną do łotewskiej Lipawy, aby dzieci mogły uniknąć zrusyfikowanego szkolnictwa.</a:t>
          </a:r>
          <a:endParaRPr lang="en-US"/>
        </a:p>
      </dgm:t>
    </dgm:pt>
    <dgm:pt modelId="{56F1FF1F-994A-43E8-9FF9-D0E6CFD8D615}" type="parTrans" cxnId="{528F4077-9781-4615-AB7A-5793A1524591}">
      <dgm:prSet/>
      <dgm:spPr/>
      <dgm:t>
        <a:bodyPr/>
        <a:lstStyle/>
        <a:p>
          <a:endParaRPr lang="en-US"/>
        </a:p>
      </dgm:t>
    </dgm:pt>
    <dgm:pt modelId="{62EE3425-A720-4C94-A4CC-4549872E73DB}" type="sibTrans" cxnId="{528F4077-9781-4615-AB7A-5793A1524591}">
      <dgm:prSet/>
      <dgm:spPr/>
      <dgm:t>
        <a:bodyPr/>
        <a:lstStyle/>
        <a:p>
          <a:endParaRPr lang="en-US"/>
        </a:p>
      </dgm:t>
    </dgm:pt>
    <dgm:pt modelId="{7A08CDD1-1F2F-42F9-935B-AF74B24039BF}" type="pres">
      <dgm:prSet presAssocID="{BC00FC2F-115C-4B83-8526-F3F4EA07F43C}" presName="linear" presStyleCnt="0">
        <dgm:presLayoutVars>
          <dgm:animLvl val="lvl"/>
          <dgm:resizeHandles val="exact"/>
        </dgm:presLayoutVars>
      </dgm:prSet>
      <dgm:spPr/>
    </dgm:pt>
    <dgm:pt modelId="{3C9CECE6-DEAF-4110-B319-1F385C8AFC3F}" type="pres">
      <dgm:prSet presAssocID="{0EB13ADD-BE47-4019-B71A-1DD2DD76A8C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BF2A1EB-3A35-464F-8D3B-61D603E0CB35}" type="pres">
      <dgm:prSet presAssocID="{C73BB187-002E-419D-8FC6-9C4F63642E56}" presName="spacer" presStyleCnt="0"/>
      <dgm:spPr/>
    </dgm:pt>
    <dgm:pt modelId="{AED3628B-E15D-4D85-9561-1C9E3EA6A7FA}" type="pres">
      <dgm:prSet presAssocID="{CAF96AF0-27D8-421A-90B9-7731F0C0DE7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66132E6-DAEC-46DA-A99A-79D9298109BF}" type="pres">
      <dgm:prSet presAssocID="{E8AC14C8-B269-4CB3-96DB-9ACD9D78D5ED}" presName="spacer" presStyleCnt="0"/>
      <dgm:spPr/>
    </dgm:pt>
    <dgm:pt modelId="{DED1148F-2FB1-4EC2-9A42-8B2CECF8B7A4}" type="pres">
      <dgm:prSet presAssocID="{63B9ECAE-E27C-4387-B069-626E48B75C3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AD92D4E-9696-4E94-BB83-FEEE4DF5D7F0}" type="presOf" srcId="{CAF96AF0-27D8-421A-90B9-7731F0C0DE72}" destId="{AED3628B-E15D-4D85-9561-1C9E3EA6A7FA}" srcOrd="0" destOrd="0" presId="urn:microsoft.com/office/officeart/2005/8/layout/vList2"/>
    <dgm:cxn modelId="{128EBC76-4C20-46CE-A788-3039C14CFE03}" type="presOf" srcId="{0EB13ADD-BE47-4019-B71A-1DD2DD76A8C2}" destId="{3C9CECE6-DEAF-4110-B319-1F385C8AFC3F}" srcOrd="0" destOrd="0" presId="urn:microsoft.com/office/officeart/2005/8/layout/vList2"/>
    <dgm:cxn modelId="{528F4077-9781-4615-AB7A-5793A1524591}" srcId="{BC00FC2F-115C-4B83-8526-F3F4EA07F43C}" destId="{63B9ECAE-E27C-4387-B069-626E48B75C35}" srcOrd="2" destOrd="0" parTransId="{56F1FF1F-994A-43E8-9FF9-D0E6CFD8D615}" sibTransId="{62EE3425-A720-4C94-A4CC-4549872E73DB}"/>
    <dgm:cxn modelId="{DCBBF279-A7BB-462F-9126-929707D36CAE}" srcId="{BC00FC2F-115C-4B83-8526-F3F4EA07F43C}" destId="{CAF96AF0-27D8-421A-90B9-7731F0C0DE72}" srcOrd="1" destOrd="0" parTransId="{74775825-46FB-407E-ACF5-F05FA84C4A0A}" sibTransId="{E8AC14C8-B269-4CB3-96DB-9ACD9D78D5ED}"/>
    <dgm:cxn modelId="{6076269A-008C-49FE-B705-68C44250105D}" srcId="{BC00FC2F-115C-4B83-8526-F3F4EA07F43C}" destId="{0EB13ADD-BE47-4019-B71A-1DD2DD76A8C2}" srcOrd="0" destOrd="0" parTransId="{48EE24FC-0B6C-469F-83C9-AEAA49BB52F0}" sibTransId="{C73BB187-002E-419D-8FC6-9C4F63642E56}"/>
    <dgm:cxn modelId="{475DCBC4-7232-4144-A6EF-6B456042082B}" type="presOf" srcId="{BC00FC2F-115C-4B83-8526-F3F4EA07F43C}" destId="{7A08CDD1-1F2F-42F9-935B-AF74B24039BF}" srcOrd="0" destOrd="0" presId="urn:microsoft.com/office/officeart/2005/8/layout/vList2"/>
    <dgm:cxn modelId="{646638F6-04A8-4602-B6F3-D3D5E0627C92}" type="presOf" srcId="{63B9ECAE-E27C-4387-B069-626E48B75C35}" destId="{DED1148F-2FB1-4EC2-9A42-8B2CECF8B7A4}" srcOrd="0" destOrd="0" presId="urn:microsoft.com/office/officeart/2005/8/layout/vList2"/>
    <dgm:cxn modelId="{14F0F8AA-5E5C-40E6-AF04-45DBEFE7FDA0}" type="presParOf" srcId="{7A08CDD1-1F2F-42F9-935B-AF74B24039BF}" destId="{3C9CECE6-DEAF-4110-B319-1F385C8AFC3F}" srcOrd="0" destOrd="0" presId="urn:microsoft.com/office/officeart/2005/8/layout/vList2"/>
    <dgm:cxn modelId="{F68676AD-2A52-4519-AF21-5DB528B371BB}" type="presParOf" srcId="{7A08CDD1-1F2F-42F9-935B-AF74B24039BF}" destId="{EBF2A1EB-3A35-464F-8D3B-61D603E0CB35}" srcOrd="1" destOrd="0" presId="urn:microsoft.com/office/officeart/2005/8/layout/vList2"/>
    <dgm:cxn modelId="{B4DBBC6E-A1E5-436F-901C-17EA8A322D5A}" type="presParOf" srcId="{7A08CDD1-1F2F-42F9-935B-AF74B24039BF}" destId="{AED3628B-E15D-4D85-9561-1C9E3EA6A7FA}" srcOrd="2" destOrd="0" presId="urn:microsoft.com/office/officeart/2005/8/layout/vList2"/>
    <dgm:cxn modelId="{B7BF8B7A-713A-4AA2-B8F7-939D31497E0D}" type="presParOf" srcId="{7A08CDD1-1F2F-42F9-935B-AF74B24039BF}" destId="{D66132E6-DAEC-46DA-A99A-79D9298109BF}" srcOrd="3" destOrd="0" presId="urn:microsoft.com/office/officeart/2005/8/layout/vList2"/>
    <dgm:cxn modelId="{E0690BC4-B435-4791-939E-94BBEFA2FFF1}" type="presParOf" srcId="{7A08CDD1-1F2F-42F9-935B-AF74B24039BF}" destId="{DED1148F-2FB1-4EC2-9A42-8B2CECF8B7A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CECE6-DEAF-4110-B319-1F385C8AFC3F}">
      <dsp:nvSpPr>
        <dsp:cNvPr id="0" name=""/>
        <dsp:cNvSpPr/>
      </dsp:nvSpPr>
      <dsp:spPr>
        <a:xfrm>
          <a:off x="0" y="419347"/>
          <a:ext cx="6190459" cy="12754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Gabriel Narutowicz urodził się 17 marca 1865 roku w Telszach na Żmudzi (obecnie na terenach Litwy).</a:t>
          </a:r>
          <a:endParaRPr lang="en-US" sz="1800" kern="1200"/>
        </a:p>
      </dsp:txBody>
      <dsp:txXfrm>
        <a:off x="62262" y="481609"/>
        <a:ext cx="6065935" cy="1150922"/>
      </dsp:txXfrm>
    </dsp:sp>
    <dsp:sp modelId="{AED3628B-E15D-4D85-9561-1C9E3EA6A7FA}">
      <dsp:nvSpPr>
        <dsp:cNvPr id="0" name=""/>
        <dsp:cNvSpPr/>
      </dsp:nvSpPr>
      <dsp:spPr>
        <a:xfrm>
          <a:off x="0" y="1746633"/>
          <a:ext cx="6190459" cy="1275446"/>
        </a:xfrm>
        <a:prstGeom prst="roundRect">
          <a:avLst/>
        </a:prstGeom>
        <a:solidFill>
          <a:schemeClr val="accent2">
            <a:hueOff val="-4377215"/>
            <a:satOff val="-3950"/>
            <a:lumOff val="-88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Ojciec osierocił go zaledwie rok po narodzinach, był społecznikiem i walczył w Powstaniu Styczniowym.</a:t>
          </a:r>
          <a:endParaRPr lang="en-US" sz="1800" kern="1200"/>
        </a:p>
      </dsp:txBody>
      <dsp:txXfrm>
        <a:off x="62262" y="1808895"/>
        <a:ext cx="6065935" cy="1150922"/>
      </dsp:txXfrm>
    </dsp:sp>
    <dsp:sp modelId="{DED1148F-2FB1-4EC2-9A42-8B2CECF8B7A4}">
      <dsp:nvSpPr>
        <dsp:cNvPr id="0" name=""/>
        <dsp:cNvSpPr/>
      </dsp:nvSpPr>
      <dsp:spPr>
        <a:xfrm>
          <a:off x="0" y="3073919"/>
          <a:ext cx="6190459" cy="1275446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Matka dbała o wychowanie Gabriela w duchu patriotycznym i postanowiła nawet przeprowadzić się z rodziną do łotewskiej Lipawy, aby dzieci mogły uniknąć zrusyfikowanego szkolnictwa.</a:t>
          </a:r>
          <a:endParaRPr lang="en-US" sz="1800" kern="1200"/>
        </a:p>
      </dsp:txBody>
      <dsp:txXfrm>
        <a:off x="62262" y="3136181"/>
        <a:ext cx="6065935" cy="1150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52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58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7311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9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4857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56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60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4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3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9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42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5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4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2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3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2B07E4-CDF9-4C88-A2F3-04620E58224D}" type="datetimeFigureOut">
              <a:rPr lang="en-US" smtClean="0"/>
              <a:pPr/>
              <a:t>3/24/2024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6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2D7C63-562A-41C7-892E-0C73F5D59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7BA3573-A9E5-8F57-525C-8302BE8EF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6738" y="685799"/>
            <a:ext cx="6159273" cy="2971801"/>
          </a:xfrm>
        </p:spPr>
        <p:txBody>
          <a:bodyPr>
            <a:normAutofit/>
          </a:bodyPr>
          <a:lstStyle/>
          <a:p>
            <a:r>
              <a:rPr lang="pl-PL" dirty="0"/>
              <a:t>Gabriel Narutowicz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937DA5F-7311-59FA-6430-915483BD4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5456" y="3843867"/>
            <a:ext cx="6167930" cy="1947333"/>
          </a:xfrm>
        </p:spPr>
        <p:txBody>
          <a:bodyPr>
            <a:normAutofit/>
          </a:bodyPr>
          <a:lstStyle/>
          <a:p>
            <a:r>
              <a:rPr lang="pl-PL" sz="3600" dirty="0"/>
              <a:t>Wybitny naukowiec, </a:t>
            </a:r>
            <a:br>
              <a:rPr lang="pl-PL" sz="3600" dirty="0"/>
            </a:br>
            <a:r>
              <a:rPr lang="pl-PL" sz="3600" dirty="0"/>
              <a:t>który został prezydentem</a:t>
            </a:r>
          </a:p>
        </p:txBody>
      </p:sp>
      <p:pic>
        <p:nvPicPr>
          <p:cNvPr id="5" name="Obraz 4" descr="Obraz zawierający Ludzka twarz, portret, osoba, dżentelmen&#10;&#10;Opis wygenerowany automatycznie">
            <a:extLst>
              <a:ext uri="{FF2B5EF4-FFF2-40B4-BE49-F238E27FC236}">
                <a16:creationId xmlns:a16="http://schemas.microsoft.com/office/drawing/2014/main" id="{A3296456-F13F-AB43-A460-0D4FA71ACB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073"/>
          <a:stretch/>
        </p:blipFill>
        <p:spPr>
          <a:xfrm>
            <a:off x="20" y="10"/>
            <a:ext cx="4639713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DF25E23-BE15-4E36-A700-59F0CE8C5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CE9353A-F333-4305-BED0-D126D75F5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5D1D327-6D34-4AB1-BBCB-FFD18B92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3D4CCB5-F27F-4868-B1D4-55D8654F0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5F00F96-8833-4C32-AD31-05286BC80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>
              <a:extLst>
                <a:ext uri="{FF2B5EF4-FFF2-40B4-BE49-F238E27FC236}">
                  <a16:creationId xmlns:a16="http://schemas.microsoft.com/office/drawing/2014/main" id="{C22EE3D4-FE2C-4B01-BC8C-3CE2C6CC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501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9"/>
    </mc:Choice>
    <mc:Fallback xmlns="">
      <p:transition spd="slow" advTm="9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na wolnym powietrzu, niebo, budynek, samochód">
            <a:extLst>
              <a:ext uri="{FF2B5EF4-FFF2-40B4-BE49-F238E27FC236}">
                <a16:creationId xmlns:a16="http://schemas.microsoft.com/office/drawing/2014/main" id="{A958434B-0A3C-C7D7-B97D-330C6CB53A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5736" b="-1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7511BC-0417-4F10-CA45-A292DB49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479419" cy="3070226"/>
          </a:xfrm>
        </p:spPr>
        <p:txBody>
          <a:bodyPr anchor="t">
            <a:normAutofit/>
          </a:bodyPr>
          <a:lstStyle/>
          <a:p>
            <a:r>
              <a:rPr lang="pl-PL" sz="2400" dirty="0"/>
              <a:t>Prezydentura Gabriela Narutowicza trwała zaledwie 5 dni.</a:t>
            </a:r>
          </a:p>
          <a:p>
            <a:r>
              <a:rPr lang="pl-PL" sz="2400" dirty="0"/>
              <a:t>Zginął w zamachu podczas zwiedzania wystawy.</a:t>
            </a:r>
            <a:endParaRPr lang="en-US" sz="2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424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az 10" descr="Obraz zawierający Ludzka twarz, ubrania, portret, człowiek&#10;&#10;Opis wygenerowany automatycznie">
            <a:extLst>
              <a:ext uri="{FF2B5EF4-FFF2-40B4-BE49-F238E27FC236}">
                <a16:creationId xmlns:a16="http://schemas.microsoft.com/office/drawing/2014/main" id="{0CBDD295-7EE2-D821-5C4D-8B4DF37D62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7" r="16898" b="1"/>
          <a:stretch/>
        </p:blipFill>
        <p:spPr>
          <a:xfrm>
            <a:off x="797205" y="786117"/>
            <a:ext cx="4809744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98D7BE-B5FD-2285-4F7B-E8B06511C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685800"/>
            <a:ext cx="4819653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Amasis MT Pro Black" panose="02040A04050005020304" pitchFamily="18" charset="-18"/>
              </a:rPr>
              <a:t>Pozostał w pamięci ludzi jako:</a:t>
            </a:r>
          </a:p>
          <a:p>
            <a:pPr>
              <a:buFontTx/>
              <a:buChar char="-"/>
            </a:pPr>
            <a:r>
              <a:rPr lang="pl-PL" sz="2400" dirty="0">
                <a:latin typeface="Amasis MT Pro Black" panose="02040A04050005020304" pitchFamily="18" charset="-18"/>
              </a:rPr>
              <a:t>Wybitny naukowiec, który został prezydentem,</a:t>
            </a:r>
          </a:p>
          <a:p>
            <a:pPr>
              <a:buFontTx/>
              <a:buChar char="-"/>
            </a:pPr>
            <a:r>
              <a:rPr lang="pl-PL" sz="2400" dirty="0">
                <a:latin typeface="Amasis MT Pro Black" panose="02040A04050005020304" pitchFamily="18" charset="-18"/>
              </a:rPr>
              <a:t>Prezydent, który ujarzmił wodę.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965890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C8C976-D45C-BED6-4D7A-D15C34E7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Dziękujemy za Uwagę</a:t>
            </a:r>
          </a:p>
        </p:txBody>
      </p:sp>
    </p:spTree>
    <p:extLst>
      <p:ext uri="{BB962C8B-B14F-4D97-AF65-F5344CB8AC3E}">
        <p14:creationId xmlns:p14="http://schemas.microsoft.com/office/powerpoint/2010/main" val="274978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24D9F5B-C72B-41EE-97C2-D3600B627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27FF3CF-0051-2B87-11B2-2B6150229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114" y="3012544"/>
            <a:ext cx="4205003" cy="298185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sz="3200" dirty="0">
                <a:solidFill>
                  <a:srgbClr val="0F496F"/>
                </a:solidFill>
              </a:rPr>
              <a:t>Herb rodu, z którego pochodził pierwszy prezydent Polski.</a:t>
            </a:r>
            <a:br>
              <a:rPr lang="pl-PL" sz="3200" dirty="0">
                <a:solidFill>
                  <a:srgbClr val="0F496F"/>
                </a:solidFill>
              </a:rPr>
            </a:br>
            <a:endParaRPr lang="pl-PL" sz="3200" dirty="0">
              <a:solidFill>
                <a:srgbClr val="FFFFFF"/>
              </a:solidFill>
            </a:endParaRPr>
          </a:p>
        </p:txBody>
      </p:sp>
      <p:pic>
        <p:nvPicPr>
          <p:cNvPr id="5" name="Symbol zastępczy zawartości 4" descr="Obraz zawierający herb, godło, symbol, tarcza&#10;&#10;Opis wygenerowany automatycznie">
            <a:extLst>
              <a:ext uri="{FF2B5EF4-FFF2-40B4-BE49-F238E27FC236}">
                <a16:creationId xmlns:a16="http://schemas.microsoft.com/office/drawing/2014/main" id="{27E714F0-29C4-8091-4670-E9728A241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0" r="-2" b="1110"/>
          <a:stretch/>
        </p:blipFill>
        <p:spPr>
          <a:xfrm>
            <a:off x="717551" y="875196"/>
            <a:ext cx="4887466" cy="4887472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180A64C-1862-4B1B-8953-FA96DEE4C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2859A51-B3CA-4126-956F-D0DCCBA21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ECA05ED-FBC3-48F4-8E6D-AB89EC608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E24CC5-F080-45A3-B2B4-59A7BCA5A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EC6EC2-2351-427C-90C2-F10791573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524D87A-9540-4F77-B006-823176623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8031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1A8B455-9A00-234C-D67E-9A1729C14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749" y="941424"/>
            <a:ext cx="3560808" cy="324861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Młodość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E8246910-B786-3F72-18D7-F97F87907E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244291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047006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9220CFE-A3C6-448E-A8C7-CEAED9325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nip Diagonal Corner Rectangle 25">
            <a:extLst>
              <a:ext uri="{FF2B5EF4-FFF2-40B4-BE49-F238E27FC236}">
                <a16:creationId xmlns:a16="http://schemas.microsoft.com/office/drawing/2014/main" id="{2E91ED80-632C-4328-8E5C-0CAF33E77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na wolnym powietrzu, jesień, niebo, drzewo">
            <a:extLst>
              <a:ext uri="{FF2B5EF4-FFF2-40B4-BE49-F238E27FC236}">
                <a16:creationId xmlns:a16="http://schemas.microsoft.com/office/drawing/2014/main" id="{F9DA606A-2074-0F35-A25C-993098B533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8" r="31159" b="1"/>
          <a:stretch/>
        </p:blipFill>
        <p:spPr>
          <a:xfrm>
            <a:off x="800558" y="786117"/>
            <a:ext cx="3337560" cy="4956048"/>
          </a:xfrm>
          <a:custGeom>
            <a:avLst/>
            <a:gdLst/>
            <a:ahLst/>
            <a:cxnLst/>
            <a:rect l="l" t="t" r="r" b="b"/>
            <a:pathLst>
              <a:path w="3337560" h="4956048">
                <a:moveTo>
                  <a:pt x="384420" y="0"/>
                </a:moveTo>
                <a:lnTo>
                  <a:pt x="3337560" y="0"/>
                </a:lnTo>
                <a:lnTo>
                  <a:pt x="3337560" y="4571628"/>
                </a:lnTo>
                <a:lnTo>
                  <a:pt x="2953140" y="4956048"/>
                </a:lnTo>
                <a:lnTo>
                  <a:pt x="0" y="4956048"/>
                </a:lnTo>
                <a:lnTo>
                  <a:pt x="0" y="384420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3B54E9-AD77-E117-ACF6-F71BF24C6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860" y="685800"/>
            <a:ext cx="6253792" cy="3615267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Tx/>
            </a:pPr>
            <a:r>
              <a:rPr lang="pl-PL" sz="1700" dirty="0">
                <a:latin typeface="Amasis MT Pro Black" panose="02040A04050005020304" pitchFamily="18" charset="-18"/>
              </a:rPr>
              <a:t>Po ukończeniu gimnazjum w Lipawie na Łotwie Narutowicz podjął studia na Wydziale Matematyczno-Fizycznym Uniwersytetu w Petersburgu, ale z powodu choroby musiał je przerwać. Wiele lat spędził w Szwajcarii, gdzie studiował na politechnice w Zurychu (1887-1891). 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Tx/>
            </a:pPr>
            <a:r>
              <a:rPr lang="pl-PL" sz="1700" dirty="0">
                <a:latin typeface="Amasis MT Pro Black" panose="02040A04050005020304" pitchFamily="18" charset="-18"/>
              </a:rPr>
              <a:t>W czasie studiów pomagał Polakom ściganym przez carat. Uniemożliwiło mu to powrót do kraju, gdyż władze rosyjskie wydały nakaz jego aresztowania.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Tx/>
            </a:pPr>
            <a:r>
              <a:rPr lang="pl-PL" sz="1700" dirty="0">
                <a:latin typeface="Amasis MT Pro Black" panose="02040A04050005020304" pitchFamily="18" charset="-18"/>
              </a:rPr>
              <a:t>W 1895 roku przyjął obywatelstwo szwajcarskie, a po ukończeniu studiów pierwszą posadę otrzymał w biurze budowy kolei żelaznej w St. </a:t>
            </a:r>
            <a:r>
              <a:rPr lang="pl-PL" sz="1700" dirty="0" err="1">
                <a:latin typeface="Amasis MT Pro Black" panose="02040A04050005020304" pitchFamily="18" charset="-18"/>
              </a:rPr>
              <a:t>Gallen</a:t>
            </a:r>
            <a:r>
              <a:rPr lang="pl-PL" sz="1700" dirty="0">
                <a:latin typeface="Amasis MT Pro Black" panose="02040A04050005020304" pitchFamily="18" charset="-18"/>
              </a:rPr>
              <a:t> Szwajcarii.</a:t>
            </a:r>
          </a:p>
          <a:p>
            <a:pPr>
              <a:lnSpc>
                <a:spcPct val="90000"/>
              </a:lnSpc>
            </a:pPr>
            <a:endParaRPr lang="pl-PL" sz="17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A271B6-83F2-4E87-A6AD-450F042D3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A433C90-9936-4ABD-B763-2CD6C4216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6D1147B-1DF4-4FA0-9601-3AB638E3B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9E30F5C-D28E-4B06-847C-1104626FC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1B65F81-D52E-422A-BA2A-0E3294D0C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992E9D3-9DB7-4C46-8AFB-E50194C89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940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Zarys fali w wodzie">
            <a:extLst>
              <a:ext uri="{FF2B5EF4-FFF2-40B4-BE49-F238E27FC236}">
                <a16:creationId xmlns:a16="http://schemas.microsoft.com/office/drawing/2014/main" id="{941E8268-D152-8019-592C-2951B9636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3" b="9420"/>
          <a:stretch/>
        </p:blipFill>
        <p:spPr>
          <a:xfrm>
            <a:off x="-12700" y="10"/>
            <a:ext cx="1219200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35A508-2662-409F-B5A3-AEA22CE92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Single Corner Rectangle 17">
            <a:extLst>
              <a:ext uri="{FF2B5EF4-FFF2-40B4-BE49-F238E27FC236}">
                <a16:creationId xmlns:a16="http://schemas.microsoft.com/office/drawing/2014/main" id="{CB8B592B-E5AA-4055-8CB3-6AEDB35AD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38352"/>
            </a:avLst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  <a:alpha val="7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0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C5909C5-5F31-E6E8-A239-EF610D7D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00926B-A0B4-D772-910D-3B3C35B4A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  <a:latin typeface="Amasis MT Pro Black" panose="02040A04050005020304" pitchFamily="18" charset="-18"/>
              </a:rPr>
              <a:t>W 1901 ożenił się z Ewą Krzyżanowską mieli dwoje dzieci: Annę i Stanisława.</a:t>
            </a:r>
          </a:p>
          <a:p>
            <a:r>
              <a:rPr lang="pl-PL" dirty="0">
                <a:solidFill>
                  <a:schemeClr val="tx1"/>
                </a:solidFill>
                <a:latin typeface="Amasis MT Pro Black" panose="02040A04050005020304" pitchFamily="18" charset="-18"/>
              </a:rPr>
              <a:t>W 1896 r. na Międzynarodowej Wystawie w Paryżu projekty Narutowicza otrzymały złoty medal. </a:t>
            </a:r>
          </a:p>
          <a:p>
            <a:r>
              <a:rPr lang="pl-PL" dirty="0">
                <a:solidFill>
                  <a:schemeClr val="tx1"/>
                </a:solidFill>
                <a:latin typeface="Amasis MT Pro Black" panose="02040A04050005020304" pitchFamily="18" charset="-18"/>
              </a:rPr>
              <a:t>Narutowicz projektował przede wszystkim elektrownie wodne. </a:t>
            </a:r>
          </a:p>
          <a:p>
            <a:r>
              <a:rPr lang="pl-PL" dirty="0">
                <a:solidFill>
                  <a:schemeClr val="tx1"/>
                </a:solidFill>
                <a:latin typeface="Amasis MT Pro Black" panose="02040A04050005020304" pitchFamily="18" charset="-18"/>
              </a:rPr>
              <a:t>Szybko zdobył uznanie jako światowej sławy inżynier. </a:t>
            </a:r>
          </a:p>
          <a:p>
            <a:r>
              <a:rPr lang="pl-PL" dirty="0">
                <a:solidFill>
                  <a:schemeClr val="tx1"/>
                </a:solidFill>
                <a:latin typeface="Amasis MT Pro Black" panose="02040A04050005020304" pitchFamily="18" charset="-18"/>
              </a:rPr>
              <a:t>Został wykładowcą na Politechnice w Zurychu. Studenci mówili o nim ,,</a:t>
            </a:r>
            <a:r>
              <a:rPr lang="pl-PL" dirty="0" err="1">
                <a:solidFill>
                  <a:schemeClr val="tx1"/>
                </a:solidFill>
                <a:latin typeface="Amasis MT Pro Black" panose="02040A04050005020304" pitchFamily="18" charset="-18"/>
              </a:rPr>
              <a:t>Naruti</a:t>
            </a:r>
            <a:r>
              <a:rPr lang="pl-PL" dirty="0">
                <a:solidFill>
                  <a:schemeClr val="tx1"/>
                </a:solidFill>
                <a:latin typeface="Amasis MT Pro Black" panose="02040A04050005020304" pitchFamily="18" charset="-18"/>
              </a:rPr>
              <a:t>”.</a:t>
            </a:r>
          </a:p>
          <a:p>
            <a:endParaRPr lang="pl-PL" dirty="0">
              <a:solidFill>
                <a:schemeClr val="tx1"/>
              </a:solidFill>
              <a:latin typeface="Amasis MT Pro Black" panose="02040A04050005020304" pitchFamily="18" charset="-18"/>
            </a:endParaRPr>
          </a:p>
          <a:p>
            <a:endParaRPr lang="pl-PL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8443E6-406A-4E9D-BBDF-18D82C7E5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97444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1BA182A-2104-4C55-A000-6A17CB39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7FCCA59-6939-4760-9F82-2FC2E686F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FB56C56-4387-44BD-B03A-5191625A5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2F6CE9C-E697-4BCF-9715-53021444C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5D51363-57A9-46E1-8441-64EAF401C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8443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550414-5907-429E-A00B-3CCD9F831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270" y="1447800"/>
            <a:ext cx="4874342" cy="1143000"/>
          </a:xfrm>
        </p:spPr>
        <p:txBody>
          <a:bodyPr/>
          <a:lstStyle/>
          <a:p>
            <a:pPr algn="ctr"/>
            <a:r>
              <a:rPr lang="pl-PL" dirty="0"/>
              <a:t>Elektrownia Wodna </a:t>
            </a:r>
            <a:br>
              <a:rPr lang="pl-PL" dirty="0"/>
            </a:br>
            <a:r>
              <a:rPr lang="pl-PL" dirty="0"/>
              <a:t>w Porąbce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D34D937-CF4E-04F8-CC61-23EFDD222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69858" y="2777066"/>
            <a:ext cx="4874342" cy="2048933"/>
          </a:xfrm>
        </p:spPr>
        <p:txBody>
          <a:bodyPr/>
          <a:lstStyle/>
          <a:p>
            <a:r>
              <a:rPr lang="pl-PL" dirty="0">
                <a:latin typeface="Amasis MT Pro Black" panose="02040A04050005020304" pitchFamily="18" charset="-18"/>
              </a:rPr>
              <a:t>Widoczna na zdjęciu elektrownia wodna w Porąbce projektu Narutowicza została zbudowana 14 lat po jego śmierci.</a:t>
            </a:r>
            <a:endParaRPr lang="pl-PL" dirty="0"/>
          </a:p>
        </p:txBody>
      </p:sp>
      <p:pic>
        <p:nvPicPr>
          <p:cNvPr id="5" name="Symbol zastępczy obrazu 4" descr="Obraz zawierający na wolnym powietrzu, tama, scena, drzewo&#10;&#10;Opis wygenerowany automatycznie">
            <a:extLst>
              <a:ext uri="{FF2B5EF4-FFF2-40B4-BE49-F238E27FC236}">
                <a16:creationId xmlns:a16="http://schemas.microsoft.com/office/drawing/2014/main" id="{E1D95587-2CDA-E23D-8ABA-E353415937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6" r="26136"/>
          <a:stretch/>
        </p:blipFill>
        <p:spPr>
          <a:xfrm>
            <a:off x="340468" y="10767"/>
            <a:ext cx="4683816" cy="65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231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AA1404C-ECF0-A6ED-A5F9-63B48B27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1"/>
            <a:ext cx="3518748" cy="1745719"/>
          </a:xfrm>
        </p:spPr>
        <p:txBody>
          <a:bodyPr anchor="b">
            <a:normAutofit/>
          </a:bodyPr>
          <a:lstStyle/>
          <a:p>
            <a:r>
              <a:rPr lang="pl-PL" sz="2800" dirty="0"/>
              <a:t>Elektrownia Wodna </a:t>
            </a:r>
            <a:br>
              <a:rPr lang="pl-PL" sz="2800" dirty="0"/>
            </a:br>
            <a:r>
              <a:rPr lang="pl-PL" sz="2000" dirty="0" err="1">
                <a:latin typeface="Amasis MT Pro Black" panose="02040A04050005020304" pitchFamily="18" charset="-18"/>
              </a:rPr>
              <a:t>Mühleberg</a:t>
            </a:r>
            <a:r>
              <a:rPr lang="pl-PL" sz="2000" dirty="0">
                <a:latin typeface="Amasis MT Pro Black" panose="02040A04050005020304" pitchFamily="18" charset="-18"/>
              </a:rPr>
              <a:t> Szwajcaria</a:t>
            </a:r>
            <a:endParaRPr lang="pl-PL" sz="2000" dirty="0"/>
          </a:p>
        </p:txBody>
      </p:sp>
      <p:sp>
        <p:nvSpPr>
          <p:cNvPr id="13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Obraz zawierający na wolnym powietrzu, niebo, drzewo, zima&#10;&#10;Opis wygenerowany automatycznie">
            <a:extLst>
              <a:ext uri="{FF2B5EF4-FFF2-40B4-BE49-F238E27FC236}">
                <a16:creationId xmlns:a16="http://schemas.microsoft.com/office/drawing/2014/main" id="{D4FEAFD5-92F0-B007-2C65-04D054DAC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" r="8101" b="1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83BDF3-5355-F6AA-9045-4C6DB7F9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2692401"/>
            <a:ext cx="3479419" cy="685800"/>
          </a:xfrm>
        </p:spPr>
        <p:txBody>
          <a:bodyPr anchor="t">
            <a:normAutofit lnSpcReduction="10000"/>
          </a:bodyPr>
          <a:lstStyle/>
          <a:p>
            <a:r>
              <a:rPr lang="pl-PL" dirty="0"/>
              <a:t>Jej budową kierował Gabriel Narutowicz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177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8091E2-0F2C-AFFA-B4CC-C78B77550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pl-PL" sz="3300">
                <a:latin typeface="Amasis MT Pro Black" panose="02040A04050005020304" pitchFamily="18" charset="-18"/>
              </a:rPr>
              <a:t>Powrót do Niepodległej Polski</a:t>
            </a:r>
            <a:br>
              <a:rPr lang="pl-PL" sz="3300">
                <a:latin typeface="Amasis MT Pro Black" panose="02040A04050005020304" pitchFamily="18" charset="-18"/>
              </a:rPr>
            </a:br>
            <a:endParaRPr lang="pl-PL" sz="3300"/>
          </a:p>
        </p:txBody>
      </p:sp>
      <p:pic>
        <p:nvPicPr>
          <p:cNvPr id="6" name="Obraz 5" descr="Obraz zawierający ubrania, osoba, Ludzka twarz, człowiek&#10;&#10;Opis wygenerowany automatycznie">
            <a:extLst>
              <a:ext uri="{FF2B5EF4-FFF2-40B4-BE49-F238E27FC236}">
                <a16:creationId xmlns:a16="http://schemas.microsoft.com/office/drawing/2014/main" id="{6C2A05DF-C1D2-D042-DB3D-D8548AFAB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r="-1" b="-1"/>
          <a:stretch/>
        </p:blipFill>
        <p:spPr>
          <a:xfrm>
            <a:off x="791239" y="1030179"/>
            <a:ext cx="5304759" cy="298281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C0EB86-210C-F5EB-44FE-AE63980CA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654" y="733647"/>
            <a:ext cx="4419171" cy="38785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pl-PL" sz="1600"/>
          </a:p>
          <a:p>
            <a:pPr marL="0" indent="0">
              <a:lnSpc>
                <a:spcPct val="90000"/>
              </a:lnSpc>
              <a:buNone/>
            </a:pPr>
            <a:endParaRPr lang="pl-PL" sz="1600"/>
          </a:p>
          <a:p>
            <a:pPr>
              <a:lnSpc>
                <a:spcPct val="90000"/>
              </a:lnSpc>
            </a:pPr>
            <a:r>
              <a:rPr lang="pl-PL" sz="2400"/>
              <a:t>W 1920 roku został ministrem w rządzie  Polski, która odbudowywała się po 123 latach niewoli.</a:t>
            </a:r>
          </a:p>
          <a:p>
            <a:pPr>
              <a:lnSpc>
                <a:spcPct val="90000"/>
              </a:lnSpc>
            </a:pPr>
            <a:r>
              <a:rPr lang="pl-PL" sz="2400"/>
              <a:t>Przygotowywał plany elektryfikacji z wykorzystaniem energii wodnej.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7346502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ubrania, człowiek, Ludzka twarz, osoba&#10;&#10;Opis wygenerowany automatycznie">
            <a:extLst>
              <a:ext uri="{FF2B5EF4-FFF2-40B4-BE49-F238E27FC236}">
                <a16:creationId xmlns:a16="http://schemas.microsoft.com/office/drawing/2014/main" id="{18283182-DC04-F0D5-4302-6B5814E40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3" r="6337" b="-1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631D95-E90D-3FE4-E939-1C98BE858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8"/>
            <a:ext cx="3479419" cy="4085111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pl-PL" sz="2400" dirty="0">
                <a:latin typeface="Amasis MT Pro Black" panose="02040A04050005020304" pitchFamily="18" charset="-18"/>
              </a:rPr>
              <a:t>Gabriel Narutowicz został wybrany </a:t>
            </a:r>
            <a:br>
              <a:rPr lang="pl-PL" sz="2400" dirty="0">
                <a:latin typeface="Amasis MT Pro Black" panose="02040A04050005020304" pitchFamily="18" charset="-18"/>
              </a:rPr>
            </a:br>
            <a:r>
              <a:rPr lang="pl-PL" sz="2400" dirty="0">
                <a:latin typeface="Amasis MT Pro Black" panose="02040A04050005020304" pitchFamily="18" charset="-18"/>
              </a:rPr>
              <a:t>9 grudnia 1922 roku przez Zgromadzenie Narodowe pierwszym prezydentem </a:t>
            </a:r>
            <a:br>
              <a:rPr lang="pl-PL" sz="2400" dirty="0">
                <a:latin typeface="Amasis MT Pro Black" panose="02040A04050005020304" pitchFamily="18" charset="-18"/>
              </a:rPr>
            </a:br>
            <a:r>
              <a:rPr lang="pl-PL" sz="2400" dirty="0">
                <a:latin typeface="Amasis MT Pro Black" panose="02040A04050005020304" pitchFamily="18" charset="-18"/>
              </a:rPr>
              <a:t>II Rzeczpospolitej Polskiej.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2176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374</TotalTime>
  <Words>347</Words>
  <Application>Microsoft Office PowerPoint</Application>
  <PresentationFormat>Panoramiczny</PresentationFormat>
  <Paragraphs>31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Amasis MT Pro Black</vt:lpstr>
      <vt:lpstr>Century Gothic</vt:lpstr>
      <vt:lpstr>Wingdings 3</vt:lpstr>
      <vt:lpstr>Wycinek</vt:lpstr>
      <vt:lpstr>Gabriel Narutowicz</vt:lpstr>
      <vt:lpstr>Herb rodu, z którego pochodził pierwszy prezydent Polski. </vt:lpstr>
      <vt:lpstr>Młodość</vt:lpstr>
      <vt:lpstr>Prezentacja programu PowerPoint</vt:lpstr>
      <vt:lpstr>Prezentacja programu PowerPoint</vt:lpstr>
      <vt:lpstr>Elektrownia Wodna  w Porąbce</vt:lpstr>
      <vt:lpstr>Elektrownia Wodna  Mühleberg Szwajcaria</vt:lpstr>
      <vt:lpstr>Powrót do Niepodległej Polski </vt:lpstr>
      <vt:lpstr>Prezentacja programu PowerPoint</vt:lpstr>
      <vt:lpstr>Prezentacja programu PowerPoint</vt:lpstr>
      <vt:lpstr>Prezentacja programu PowerPoint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Gabriel Narutowicz</dc:title>
  <dc:creator>Adam Pietrzak</dc:creator>
  <cp:lastModifiedBy>Anna Mazurkiewicz</cp:lastModifiedBy>
  <cp:revision>15</cp:revision>
  <dcterms:created xsi:type="dcterms:W3CDTF">2024-03-10T09:38:37Z</dcterms:created>
  <dcterms:modified xsi:type="dcterms:W3CDTF">2024-03-24T22:08:14Z</dcterms:modified>
</cp:coreProperties>
</file>