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sldIdLst>
    <p:sldId id="256" r:id="rId2"/>
    <p:sldId id="257" r:id="rId3"/>
    <p:sldId id="258" r:id="rId4"/>
    <p:sldId id="261" r:id="rId5"/>
    <p:sldId id="267" r:id="rId6"/>
    <p:sldId id="259" r:id="rId7"/>
    <p:sldId id="260" r:id="rId8"/>
    <p:sldId id="268" r:id="rId9"/>
    <p:sldId id="262" r:id="rId10"/>
    <p:sldId id="269" r:id="rId11"/>
    <p:sldId id="273" r:id="rId12"/>
    <p:sldId id="264" r:id="rId13"/>
    <p:sldId id="265" r:id="rId14"/>
    <p:sldId id="274" r:id="rId15"/>
    <p:sldId id="266" r:id="rId16"/>
    <p:sldId id="275"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64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Mazurkiewicz" userId="a0dc8c08-2c89-4888-8456-ea20f56fef8e" providerId="ADAL" clId="{AE127B24-E403-40CD-BDFE-D27B37B74024}"/>
    <pc:docChg chg="undo custSel modSld">
      <pc:chgData name="Anna Mazurkiewicz" userId="a0dc8c08-2c89-4888-8456-ea20f56fef8e" providerId="ADAL" clId="{AE127B24-E403-40CD-BDFE-D27B37B74024}" dt="2024-03-24T22:02:58.964" v="39" actId="20577"/>
      <pc:docMkLst>
        <pc:docMk/>
      </pc:docMkLst>
      <pc:sldChg chg="modSp mod">
        <pc:chgData name="Anna Mazurkiewicz" userId="a0dc8c08-2c89-4888-8456-ea20f56fef8e" providerId="ADAL" clId="{AE127B24-E403-40CD-BDFE-D27B37B74024}" dt="2024-03-24T22:02:32.780" v="17" actId="27636"/>
        <pc:sldMkLst>
          <pc:docMk/>
          <pc:sldMk cId="4121544761" sldId="258"/>
        </pc:sldMkLst>
        <pc:spChg chg="mod">
          <ac:chgData name="Anna Mazurkiewicz" userId="a0dc8c08-2c89-4888-8456-ea20f56fef8e" providerId="ADAL" clId="{AE127B24-E403-40CD-BDFE-D27B37B74024}" dt="2024-03-24T22:02:32.780" v="17" actId="27636"/>
          <ac:spMkLst>
            <pc:docMk/>
            <pc:sldMk cId="4121544761" sldId="258"/>
            <ac:spMk id="3" creationId="{1A2F74C8-C427-CA84-3E02-D57F478E1513}"/>
          </ac:spMkLst>
        </pc:spChg>
      </pc:sldChg>
      <pc:sldChg chg="modSp mod">
        <pc:chgData name="Anna Mazurkiewicz" userId="a0dc8c08-2c89-4888-8456-ea20f56fef8e" providerId="ADAL" clId="{AE127B24-E403-40CD-BDFE-D27B37B74024}" dt="2024-03-24T22:02:58.964" v="39" actId="20577"/>
        <pc:sldMkLst>
          <pc:docMk/>
          <pc:sldMk cId="50965890" sldId="275"/>
        </pc:sldMkLst>
        <pc:spChg chg="mod">
          <ac:chgData name="Anna Mazurkiewicz" userId="a0dc8c08-2c89-4888-8456-ea20f56fef8e" providerId="ADAL" clId="{AE127B24-E403-40CD-BDFE-D27B37B74024}" dt="2024-03-24T22:02:58.964" v="39" actId="20577"/>
          <ac:spMkLst>
            <pc:docMk/>
            <pc:sldMk cId="50965890" sldId="275"/>
            <ac:spMk id="3" creationId="{DC98D7BE-B5FD-2285-4F7B-E8B06511C28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3/24/2024</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464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3/24/2024</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249655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3/24/2024</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74989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3/24/2024</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48840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3/24/2024</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927519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3/24/2024</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010898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3/24/2024</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60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3/24/2024</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98691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3/24/2024</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20271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3/24/2024</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83245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3/24/2024</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439747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3/24/2024</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3994113644"/>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68" r:id="rId6"/>
    <p:sldLayoutId id="2147483764" r:id="rId7"/>
    <p:sldLayoutId id="2147483765" r:id="rId8"/>
    <p:sldLayoutId id="2147483766" r:id="rId9"/>
    <p:sldLayoutId id="2147483767" r:id="rId10"/>
    <p:sldLayoutId id="2147483769"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1C3281D-A46F-4842-9340-4CBC29E1B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Ludzka twarz, portret, osoba, dżentelmen&#10;&#10;Opis wygenerowany automatycznie">
            <a:extLst>
              <a:ext uri="{FF2B5EF4-FFF2-40B4-BE49-F238E27FC236}">
                <a16:creationId xmlns:a16="http://schemas.microsoft.com/office/drawing/2014/main" id="{A3296456-F13F-AB43-A460-0D4FA71ACB1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8242" r="-1" b="44492"/>
          <a:stretch/>
        </p:blipFill>
        <p:spPr>
          <a:xfrm>
            <a:off x="20" y="10"/>
            <a:ext cx="12191980" cy="6857990"/>
          </a:xfrm>
          <a:prstGeom prst="rect">
            <a:avLst/>
          </a:prstGeom>
        </p:spPr>
      </p:pic>
      <p:sp>
        <p:nvSpPr>
          <p:cNvPr id="2" name="Tytuł 1">
            <a:extLst>
              <a:ext uri="{FF2B5EF4-FFF2-40B4-BE49-F238E27FC236}">
                <a16:creationId xmlns:a16="http://schemas.microsoft.com/office/drawing/2014/main" id="{B7BA3573-A9E5-8F57-525C-8302BE8EF325}"/>
              </a:ext>
            </a:extLst>
          </p:cNvPr>
          <p:cNvSpPr>
            <a:spLocks noGrp="1"/>
          </p:cNvSpPr>
          <p:nvPr>
            <p:ph type="ctrTitle"/>
          </p:nvPr>
        </p:nvSpPr>
        <p:spPr>
          <a:xfrm>
            <a:off x="1429612" y="1013984"/>
            <a:ext cx="6952388" cy="3260635"/>
          </a:xfrm>
        </p:spPr>
        <p:txBody>
          <a:bodyPr>
            <a:normAutofit/>
          </a:bodyPr>
          <a:lstStyle/>
          <a:p>
            <a:r>
              <a:rPr lang="pl-PL" dirty="0">
                <a:solidFill>
                  <a:schemeClr val="accent2">
                    <a:lumMod val="60000"/>
                    <a:lumOff val="40000"/>
                  </a:schemeClr>
                </a:solidFill>
              </a:rPr>
              <a:t>Gabriel Narutowicz</a:t>
            </a:r>
          </a:p>
        </p:txBody>
      </p:sp>
      <p:sp>
        <p:nvSpPr>
          <p:cNvPr id="3" name="Podtytuł 2">
            <a:extLst>
              <a:ext uri="{FF2B5EF4-FFF2-40B4-BE49-F238E27FC236}">
                <a16:creationId xmlns:a16="http://schemas.microsoft.com/office/drawing/2014/main" id="{A937DA5F-7311-59FA-6430-915483BD4E07}"/>
              </a:ext>
            </a:extLst>
          </p:cNvPr>
          <p:cNvSpPr>
            <a:spLocks noGrp="1"/>
          </p:cNvSpPr>
          <p:nvPr>
            <p:ph type="subTitle" idx="1"/>
          </p:nvPr>
        </p:nvSpPr>
        <p:spPr>
          <a:xfrm>
            <a:off x="1429612" y="4848464"/>
            <a:ext cx="7714388" cy="1085849"/>
          </a:xfrm>
        </p:spPr>
        <p:txBody>
          <a:bodyPr>
            <a:normAutofit/>
          </a:bodyPr>
          <a:lstStyle/>
          <a:p>
            <a:r>
              <a:rPr lang="pl-PL" dirty="0">
                <a:solidFill>
                  <a:schemeClr val="accent2">
                    <a:lumMod val="60000"/>
                    <a:lumOff val="40000"/>
                  </a:schemeClr>
                </a:solidFill>
              </a:rPr>
              <a:t>Wybitny naukowiec, który został prezydentem</a:t>
            </a:r>
          </a:p>
        </p:txBody>
      </p:sp>
      <p:cxnSp>
        <p:nvCxnSpPr>
          <p:cNvPr id="19" name="Straight Connector 18">
            <a:extLst>
              <a:ext uri="{FF2B5EF4-FFF2-40B4-BE49-F238E27FC236}">
                <a16:creationId xmlns:a16="http://schemas.microsoft.com/office/drawing/2014/main" id="{313FECB8-44EE-4A45-9F7B-66ECF1C3C8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8595"/>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014775"/>
      </p:ext>
    </p:extLst>
  </p:cSld>
  <p:clrMapOvr>
    <a:masterClrMapping/>
  </p:clrMapOvr>
  <mc:AlternateContent xmlns:mc="http://schemas.openxmlformats.org/markup-compatibility/2006" xmlns:p14="http://schemas.microsoft.com/office/powerpoint/2010/main">
    <mc:Choice Requires="p14">
      <p:transition spd="slow" p14:dur="2000" advTm="9899"/>
    </mc:Choice>
    <mc:Fallback xmlns="">
      <p:transition spd="slow" advTm="989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13FD65-3009-7BAD-AFD1-878E92C0764D}"/>
              </a:ext>
            </a:extLst>
          </p:cNvPr>
          <p:cNvSpPr>
            <a:spLocks noGrp="1"/>
          </p:cNvSpPr>
          <p:nvPr>
            <p:ph type="title"/>
          </p:nvPr>
        </p:nvSpPr>
        <p:spPr>
          <a:xfrm>
            <a:off x="1429566" y="762001"/>
            <a:ext cx="5008696" cy="1141004"/>
          </a:xfrm>
        </p:spPr>
        <p:txBody>
          <a:bodyPr>
            <a:normAutofit/>
          </a:bodyPr>
          <a:lstStyle/>
          <a:p>
            <a:pPr>
              <a:lnSpc>
                <a:spcPct val="110000"/>
              </a:lnSpc>
            </a:pPr>
            <a:r>
              <a:rPr lang="pl-PL" sz="1800">
                <a:latin typeface="Amasis MT Pro Black" panose="02040A04050005020304" pitchFamily="18" charset="-18"/>
              </a:rPr>
              <a:t>Krótka prezydentura i zamach</a:t>
            </a:r>
            <a:br>
              <a:rPr lang="pl-PL" sz="1800">
                <a:latin typeface="Amasis MT Pro Black" panose="02040A04050005020304" pitchFamily="18" charset="-18"/>
              </a:rPr>
            </a:br>
            <a:endParaRPr lang="pl-PL" sz="1800"/>
          </a:p>
        </p:txBody>
      </p:sp>
      <p:sp>
        <p:nvSpPr>
          <p:cNvPr id="3" name="Symbol zastępczy zawartości 2">
            <a:extLst>
              <a:ext uri="{FF2B5EF4-FFF2-40B4-BE49-F238E27FC236}">
                <a16:creationId xmlns:a16="http://schemas.microsoft.com/office/drawing/2014/main" id="{5A631D95-E90D-3FE4-E939-1C98BE858E43}"/>
              </a:ext>
            </a:extLst>
          </p:cNvPr>
          <p:cNvSpPr>
            <a:spLocks noGrp="1"/>
          </p:cNvSpPr>
          <p:nvPr>
            <p:ph idx="1"/>
          </p:nvPr>
        </p:nvSpPr>
        <p:spPr>
          <a:xfrm>
            <a:off x="1429566" y="2259698"/>
            <a:ext cx="4479398" cy="3836301"/>
          </a:xfrm>
        </p:spPr>
        <p:txBody>
          <a:bodyPr>
            <a:normAutofit/>
          </a:bodyPr>
          <a:lstStyle/>
          <a:p>
            <a:pPr>
              <a:lnSpc>
                <a:spcPct val="120000"/>
              </a:lnSpc>
            </a:pPr>
            <a:r>
              <a:rPr lang="pl-PL" sz="1700" dirty="0">
                <a:latin typeface="Amasis MT Pro Black" panose="02040A04050005020304" pitchFamily="18" charset="-18"/>
              </a:rPr>
              <a:t>Ataki nasiliły się, gdy Gabriel Narutowicz został wybrany 9 grudnia 1922 roku przez Zgromadzenie Narodowe pierwszym prezydentem II Rzeczpospolitej Polskiej. Przeciwko Narutowiczowi rozpętała się potężna kampania w prasie prawicowej, która zarzucała mu wybór głosami mniejszości narodowych. </a:t>
            </a:r>
          </a:p>
        </p:txBody>
      </p:sp>
      <p:pic>
        <p:nvPicPr>
          <p:cNvPr id="5" name="Obraz 4" descr="Obraz zawierający ubrania, człowiek, Ludzka twarz, osoba&#10;&#10;Opis wygenerowany automatycznie">
            <a:extLst>
              <a:ext uri="{FF2B5EF4-FFF2-40B4-BE49-F238E27FC236}">
                <a16:creationId xmlns:a16="http://schemas.microsoft.com/office/drawing/2014/main" id="{18283182-DC04-F0D5-4302-6B5814E40AA0}"/>
              </a:ext>
            </a:extLst>
          </p:cNvPr>
          <p:cNvPicPr>
            <a:picLocks noChangeAspect="1"/>
          </p:cNvPicPr>
          <p:nvPr/>
        </p:nvPicPr>
        <p:blipFill rotWithShape="1">
          <a:blip r:embed="rId3">
            <a:extLst>
              <a:ext uri="{28A0092B-C50C-407E-A947-70E740481C1C}">
                <a14:useLocalDpi xmlns:a14="http://schemas.microsoft.com/office/drawing/2010/main" val="0"/>
              </a:ext>
            </a:extLst>
          </a:blip>
          <a:srcRect l="23033" r="14465" b="-2"/>
          <a:stretch/>
        </p:blipFill>
        <p:spPr>
          <a:xfrm>
            <a:off x="6639965" y="1114197"/>
            <a:ext cx="4629606" cy="4629606"/>
          </a:xfrm>
          <a:custGeom>
            <a:avLst/>
            <a:gdLst/>
            <a:ahLst/>
            <a:cxnLst/>
            <a:rect l="l" t="t" r="r" b="b"/>
            <a:pathLst>
              <a:path w="4629606" h="4629606">
                <a:moveTo>
                  <a:pt x="2314803" y="0"/>
                </a:moveTo>
                <a:cubicBezTo>
                  <a:pt x="3593233" y="0"/>
                  <a:pt x="4629606" y="1036373"/>
                  <a:pt x="4629606" y="2314803"/>
                </a:cubicBezTo>
                <a:cubicBezTo>
                  <a:pt x="4629606" y="3593233"/>
                  <a:pt x="3593233" y="4629606"/>
                  <a:pt x="2314803" y="4629606"/>
                </a:cubicBezTo>
                <a:cubicBezTo>
                  <a:pt x="1036373" y="4629606"/>
                  <a:pt x="0" y="3593233"/>
                  <a:pt x="0" y="2314803"/>
                </a:cubicBezTo>
                <a:cubicBezTo>
                  <a:pt x="0" y="1036373"/>
                  <a:pt x="1036373" y="0"/>
                  <a:pt x="2314803" y="0"/>
                </a:cubicBezTo>
                <a:close/>
              </a:path>
            </a:pathLst>
          </a:custGeom>
        </p:spPr>
      </p:pic>
    </p:spTree>
    <p:extLst>
      <p:ext uri="{BB962C8B-B14F-4D97-AF65-F5344CB8AC3E}">
        <p14:creationId xmlns:p14="http://schemas.microsoft.com/office/powerpoint/2010/main" val="143217640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5709097-1D5E-461B-A75A-2CB4E0B19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8E7CE3D-756A-41A4-9B20-2A2FC3A1E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na wolnym powietrzu, niebo, budynek, samochód&#10;&#10;Opis wygenerowany automatycznie">
            <a:extLst>
              <a:ext uri="{FF2B5EF4-FFF2-40B4-BE49-F238E27FC236}">
                <a16:creationId xmlns:a16="http://schemas.microsoft.com/office/drawing/2014/main" id="{A958434B-0A3C-C7D7-B97D-330C6CB53A7F}"/>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19958"/>
          <a:stretch/>
        </p:blipFill>
        <p:spPr>
          <a:xfrm>
            <a:off x="20" y="2520"/>
            <a:ext cx="12191980" cy="6855480"/>
          </a:xfrm>
          <a:prstGeom prst="rect">
            <a:avLst/>
          </a:prstGeom>
        </p:spPr>
      </p:pic>
      <p:sp>
        <p:nvSpPr>
          <p:cNvPr id="2" name="Tytuł 1">
            <a:extLst>
              <a:ext uri="{FF2B5EF4-FFF2-40B4-BE49-F238E27FC236}">
                <a16:creationId xmlns:a16="http://schemas.microsoft.com/office/drawing/2014/main" id="{F213FD65-3009-7BAD-AFD1-878E92C0764D}"/>
              </a:ext>
            </a:extLst>
          </p:cNvPr>
          <p:cNvSpPr>
            <a:spLocks noGrp="1"/>
          </p:cNvSpPr>
          <p:nvPr>
            <p:ph type="title"/>
          </p:nvPr>
        </p:nvSpPr>
        <p:spPr>
          <a:xfrm>
            <a:off x="1429566" y="1045445"/>
            <a:ext cx="9238434" cy="857559"/>
          </a:xfrm>
        </p:spPr>
        <p:txBody>
          <a:bodyPr>
            <a:normAutofit/>
          </a:bodyPr>
          <a:lstStyle/>
          <a:p>
            <a:pPr>
              <a:lnSpc>
                <a:spcPct val="110000"/>
              </a:lnSpc>
            </a:pPr>
            <a:r>
              <a:rPr lang="pl-PL" sz="2200" dirty="0">
                <a:solidFill>
                  <a:schemeClr val="accent2">
                    <a:lumMod val="60000"/>
                    <a:lumOff val="40000"/>
                  </a:schemeClr>
                </a:solidFill>
                <a:latin typeface="Amasis MT Pro Black" panose="02040A04050005020304" pitchFamily="18" charset="-18"/>
              </a:rPr>
              <a:t>Krótka prezydentura i zamach</a:t>
            </a:r>
            <a:br>
              <a:rPr lang="pl-PL" sz="2200" dirty="0">
                <a:solidFill>
                  <a:schemeClr val="accent2">
                    <a:lumMod val="60000"/>
                    <a:lumOff val="40000"/>
                  </a:schemeClr>
                </a:solidFill>
                <a:latin typeface="Amasis MT Pro Black" panose="02040A04050005020304" pitchFamily="18" charset="-18"/>
              </a:rPr>
            </a:br>
            <a:endParaRPr lang="pl-PL" sz="2200" dirty="0">
              <a:solidFill>
                <a:schemeClr val="accent2">
                  <a:lumMod val="60000"/>
                  <a:lumOff val="40000"/>
                </a:schemeClr>
              </a:solidFill>
            </a:endParaRPr>
          </a:p>
        </p:txBody>
      </p:sp>
      <p:cxnSp>
        <p:nvCxnSpPr>
          <p:cNvPr id="23" name="Straight Connector 22">
            <a:extLst>
              <a:ext uri="{FF2B5EF4-FFF2-40B4-BE49-F238E27FC236}">
                <a16:creationId xmlns:a16="http://schemas.microsoft.com/office/drawing/2014/main" id="{837CF948-9F12-4674-98E3-7A7FE57A19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5A631D95-E90D-3FE4-E939-1C98BE858E43}"/>
              </a:ext>
            </a:extLst>
          </p:cNvPr>
          <p:cNvSpPr>
            <a:spLocks noGrp="1"/>
          </p:cNvSpPr>
          <p:nvPr>
            <p:ph idx="1"/>
          </p:nvPr>
        </p:nvSpPr>
        <p:spPr>
          <a:xfrm>
            <a:off x="1429555" y="2743200"/>
            <a:ext cx="7955077" cy="3352800"/>
          </a:xfrm>
        </p:spPr>
        <p:txBody>
          <a:bodyPr>
            <a:normAutofit/>
          </a:bodyPr>
          <a:lstStyle/>
          <a:p>
            <a:r>
              <a:rPr lang="pl-PL" dirty="0">
                <a:solidFill>
                  <a:schemeClr val="accent2">
                    <a:lumMod val="60000"/>
                    <a:lumOff val="40000"/>
                  </a:schemeClr>
                </a:solidFill>
                <a:latin typeface="Amasis MT Pro Black" panose="02040A04050005020304" pitchFamily="18" charset="-18"/>
              </a:rPr>
              <a:t>Ostatecznie nagonka na Gabriela Narutowicza doprowadziła do tragedii. Malarz Eligiusz Niewiadomski postanowił zamordować prezydenta, którego uważał za "symbol sytuacji politycznej, symbol hańby".</a:t>
            </a:r>
          </a:p>
          <a:p>
            <a:r>
              <a:rPr lang="pl-PL" dirty="0">
                <a:solidFill>
                  <a:schemeClr val="accent2">
                    <a:lumMod val="60000"/>
                    <a:lumOff val="40000"/>
                  </a:schemeClr>
                </a:solidFill>
                <a:latin typeface="Amasis MT Pro Black" panose="02040A04050005020304" pitchFamily="18" charset="-18"/>
              </a:rPr>
              <a:t>Prezydent został zastrzelony 16</a:t>
            </a:r>
            <a:r>
              <a:rPr lang="pl-PL" dirty="0">
                <a:solidFill>
                  <a:schemeClr val="accent2">
                    <a:lumMod val="60000"/>
                    <a:lumOff val="40000"/>
                  </a:schemeClr>
                </a:solidFill>
              </a:rPr>
              <a:t> </a:t>
            </a:r>
            <a:r>
              <a:rPr lang="pl-PL" dirty="0">
                <a:solidFill>
                  <a:schemeClr val="accent2">
                    <a:lumMod val="60000"/>
                    <a:lumOff val="40000"/>
                  </a:schemeClr>
                </a:solidFill>
                <a:latin typeface="Amasis MT Pro Black" panose="02040A04050005020304" pitchFamily="18" charset="-18"/>
              </a:rPr>
              <a:t>grudnia</a:t>
            </a:r>
            <a:r>
              <a:rPr lang="pl-PL" dirty="0">
                <a:solidFill>
                  <a:schemeClr val="accent2">
                    <a:lumMod val="60000"/>
                    <a:lumOff val="40000"/>
                  </a:schemeClr>
                </a:solidFill>
              </a:rPr>
              <a:t> </a:t>
            </a:r>
            <a:r>
              <a:rPr lang="pl-PL" dirty="0">
                <a:solidFill>
                  <a:schemeClr val="accent2">
                    <a:lumMod val="60000"/>
                    <a:lumOff val="40000"/>
                  </a:schemeClr>
                </a:solidFill>
                <a:latin typeface="Amasis MT Pro Black" panose="02040A04050005020304" pitchFamily="18" charset="-18"/>
              </a:rPr>
              <a:t>1922 w Gmachu Towarzystwa Zachęty sztuk pięknych podczas zwiedzania wystawy.</a:t>
            </a:r>
          </a:p>
          <a:p>
            <a:r>
              <a:rPr lang="pl-PL" dirty="0">
                <a:solidFill>
                  <a:schemeClr val="accent2">
                    <a:lumMod val="60000"/>
                    <a:lumOff val="40000"/>
                  </a:schemeClr>
                </a:solidFill>
                <a:latin typeface="Amasis MT Pro Black" panose="02040A04050005020304" pitchFamily="18" charset="-18"/>
              </a:rPr>
              <a:t>Kadencja Narutowicza zakończyła się po 5 dniach.</a:t>
            </a:r>
          </a:p>
          <a:p>
            <a:endParaRPr lang="pl-PL" dirty="0">
              <a:solidFill>
                <a:schemeClr val="accent2">
                  <a:lumMod val="60000"/>
                  <a:lumOff val="40000"/>
                </a:schemeClr>
              </a:solidFill>
              <a:latin typeface="Amasis MT Pro Black" panose="02040A04050005020304" pitchFamily="18" charset="-18"/>
            </a:endParaRPr>
          </a:p>
        </p:txBody>
      </p:sp>
      <p:sp>
        <p:nvSpPr>
          <p:cNvPr id="6" name="pole tekstowe 5">
            <a:extLst>
              <a:ext uri="{FF2B5EF4-FFF2-40B4-BE49-F238E27FC236}">
                <a16:creationId xmlns:a16="http://schemas.microsoft.com/office/drawing/2014/main" id="{C80CD1F1-0F3C-67D4-BED2-18C67C0B5594}"/>
              </a:ext>
            </a:extLst>
          </p:cNvPr>
          <p:cNvSpPr txBox="1"/>
          <p:nvPr/>
        </p:nvSpPr>
        <p:spPr>
          <a:xfrm>
            <a:off x="8462865" y="6242180"/>
            <a:ext cx="3729115" cy="646331"/>
          </a:xfrm>
          <a:prstGeom prst="rect">
            <a:avLst/>
          </a:prstGeom>
          <a:noFill/>
        </p:spPr>
        <p:txBody>
          <a:bodyPr wrap="square" rtlCol="0">
            <a:spAutoFit/>
          </a:bodyPr>
          <a:lstStyle/>
          <a:p>
            <a:r>
              <a:rPr lang="pl-PL" dirty="0">
                <a:solidFill>
                  <a:schemeClr val="accent2">
                    <a:lumMod val="60000"/>
                    <a:lumOff val="40000"/>
                  </a:schemeClr>
                </a:solidFill>
                <a:latin typeface="Amasis MT Pro Black" panose="02040A04050005020304" pitchFamily="18" charset="-18"/>
              </a:rPr>
              <a:t>Gmach Towarzystwa Zachęty Sztuk Pięknych</a:t>
            </a:r>
          </a:p>
        </p:txBody>
      </p:sp>
    </p:spTree>
    <p:extLst>
      <p:ext uri="{BB962C8B-B14F-4D97-AF65-F5344CB8AC3E}">
        <p14:creationId xmlns:p14="http://schemas.microsoft.com/office/powerpoint/2010/main" val="37688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B84851-37EF-5F20-CE1B-607633002ADE}"/>
              </a:ext>
            </a:extLst>
          </p:cNvPr>
          <p:cNvSpPr>
            <a:spLocks noGrp="1"/>
          </p:cNvSpPr>
          <p:nvPr>
            <p:ph type="title"/>
          </p:nvPr>
        </p:nvSpPr>
        <p:spPr/>
        <p:txBody>
          <a:bodyPr/>
          <a:lstStyle/>
          <a:p>
            <a:r>
              <a:rPr lang="pl-PL" dirty="0">
                <a:latin typeface="Amasis MT Pro Black" panose="02040A04050005020304" pitchFamily="18" charset="-18"/>
              </a:rPr>
              <a:t>Zamach Niewiadomskiego szczegóły</a:t>
            </a:r>
            <a:br>
              <a:rPr lang="pl-PL" dirty="0">
                <a:latin typeface="Amasis MT Pro Black" panose="02040A04050005020304" pitchFamily="18" charset="-18"/>
              </a:rPr>
            </a:br>
            <a:endParaRPr lang="pl-PL" dirty="0"/>
          </a:p>
        </p:txBody>
      </p:sp>
      <p:pic>
        <p:nvPicPr>
          <p:cNvPr id="5" name="Symbol zastępczy zawartości 4" descr="Obraz zawierający tekst, mapa, diagram&#10;&#10;Opis wygenerowany automatycznie">
            <a:extLst>
              <a:ext uri="{FF2B5EF4-FFF2-40B4-BE49-F238E27FC236}">
                <a16:creationId xmlns:a16="http://schemas.microsoft.com/office/drawing/2014/main" id="{6B031CD1-FEB5-A52F-7741-03681723AB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10600" y="0"/>
            <a:ext cx="1881400" cy="7126514"/>
          </a:xfrm>
        </p:spPr>
      </p:pic>
      <p:sp>
        <p:nvSpPr>
          <p:cNvPr id="6" name="pole tekstowe 5">
            <a:extLst>
              <a:ext uri="{FF2B5EF4-FFF2-40B4-BE49-F238E27FC236}">
                <a16:creationId xmlns:a16="http://schemas.microsoft.com/office/drawing/2014/main" id="{5C5EA33A-D30C-3E77-661B-02B8ED5D497F}"/>
              </a:ext>
            </a:extLst>
          </p:cNvPr>
          <p:cNvSpPr txBox="1"/>
          <p:nvPr/>
        </p:nvSpPr>
        <p:spPr>
          <a:xfrm>
            <a:off x="1291905" y="1560352"/>
            <a:ext cx="8804595" cy="3970318"/>
          </a:xfrm>
          <a:prstGeom prst="rect">
            <a:avLst/>
          </a:prstGeom>
          <a:noFill/>
        </p:spPr>
        <p:txBody>
          <a:bodyPr wrap="square" rtlCol="0">
            <a:spAutoFit/>
          </a:bodyPr>
          <a:lstStyle/>
          <a:p>
            <a:r>
              <a:rPr lang="pl-PL" sz="1400" dirty="0">
                <a:latin typeface="Amasis MT Pro Black" panose="02040A04050005020304" pitchFamily="18" charset="-18"/>
              </a:rPr>
              <a:t>	Żeby zrozumieć to, co wydarzyło się 16 grudnia 1922, należy cofnąć się do pierwszych wyborów prezydenckich. Naturalnym kandydatem na pierwszego prezydenta odrodzonego kraju, ze względu na autorytet, wydawał się Józef Piłsudski. Gdy Marszałek zrezygnował z ubiegania się o fotel głowy państwa, świadomy ograniczonej władzy prezydenta, prawica znalazła się w trudnej sytuacji. Nie posiadała większości parlamentarnej, która pozwoliłaby na wybór swojego prezydenta. Decyzja o kandydaturze hrabiego Maurycego Zamoyskiego, największego posiadacza ziemskiego w II RP, zaprzepaszczała szanse na poparcie ze strony ludowców, których jednym z głównych postulatów była parcelacja gruntów.</a:t>
            </a:r>
          </a:p>
          <a:p>
            <a:r>
              <a:rPr lang="pl-PL" sz="1400" dirty="0">
                <a:latin typeface="Amasis MT Pro Black" panose="02040A04050005020304" pitchFamily="18" charset="-18"/>
              </a:rPr>
              <a:t>	</a:t>
            </a:r>
          </a:p>
          <a:p>
            <a:r>
              <a:rPr lang="pl-PL" sz="1400" dirty="0">
                <a:latin typeface="Amasis MT Pro Black" panose="02040A04050005020304" pitchFamily="18" charset="-18"/>
              </a:rPr>
              <a:t>	O fotel prezydenta ubiegało się pięciu kandydatów. Po każdej turze z tego grona odpadał jeden, ten z najmniejszym poparciem. W kolejnych głosowaniach byli to kolejno: Ignacy Daszyński, popierany przez PPS, wystawiony przez mniejszości narodowe Jan Baudouin de </a:t>
            </a:r>
            <a:r>
              <a:rPr lang="pl-PL" sz="1400" dirty="0" err="1">
                <a:latin typeface="Amasis MT Pro Black" panose="02040A04050005020304" pitchFamily="18" charset="-18"/>
              </a:rPr>
              <a:t>Courtenay</a:t>
            </a:r>
            <a:r>
              <a:rPr lang="pl-PL" sz="1400" dirty="0">
                <a:latin typeface="Amasis MT Pro Black" panose="02040A04050005020304" pitchFamily="18" charset="-18"/>
              </a:rPr>
              <a:t>, Stanisław Wojciechowski, kandydat PSL "Piast". </a:t>
            </a:r>
          </a:p>
          <a:p>
            <a:endParaRPr lang="pl-PL" sz="1400" dirty="0">
              <a:latin typeface="Amasis MT Pro Black" panose="02040A04050005020304" pitchFamily="18" charset="-18"/>
            </a:endParaRPr>
          </a:p>
          <a:p>
            <a:r>
              <a:rPr lang="pl-PL" sz="1400" dirty="0">
                <a:latin typeface="Amasis MT Pro Black" panose="02040A04050005020304" pitchFamily="18" charset="-18"/>
              </a:rPr>
              <a:t>	Zwyciężył Narutowicz, głównie dzięki głosom mniejszości narodowych. Przegrana Zamoyskiego, który we wszystkich poprzednich turach był o krok od uzyskania większości, była dla prawicy druzgocąca.</a:t>
            </a:r>
          </a:p>
          <a:p>
            <a:endParaRPr lang="pl-PL" sz="1400" dirty="0">
              <a:latin typeface="Amasis MT Pro Black" panose="02040A04050005020304" pitchFamily="18" charset="-18"/>
            </a:endParaRPr>
          </a:p>
        </p:txBody>
      </p:sp>
    </p:spTree>
    <p:extLst>
      <p:ext uri="{BB962C8B-B14F-4D97-AF65-F5344CB8AC3E}">
        <p14:creationId xmlns:p14="http://schemas.microsoft.com/office/powerpoint/2010/main" val="310924722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33406D-33E8-2A8F-6457-BC2FAA6D64B6}"/>
              </a:ext>
            </a:extLst>
          </p:cNvPr>
          <p:cNvSpPr>
            <a:spLocks noGrp="1"/>
          </p:cNvSpPr>
          <p:nvPr>
            <p:ph type="title"/>
          </p:nvPr>
        </p:nvSpPr>
        <p:spPr>
          <a:xfrm>
            <a:off x="190501" y="762001"/>
            <a:ext cx="5008696" cy="1141004"/>
          </a:xfrm>
        </p:spPr>
        <p:txBody>
          <a:bodyPr>
            <a:normAutofit/>
          </a:bodyPr>
          <a:lstStyle/>
          <a:p>
            <a:r>
              <a:rPr lang="pl-PL" dirty="0">
                <a:latin typeface="Amasis MT Pro Black" panose="02040A04050005020304" pitchFamily="18" charset="-18"/>
              </a:rPr>
              <a:t>Czemu Niewiadomski?</a:t>
            </a:r>
            <a:endParaRPr lang="pl-PL" dirty="0"/>
          </a:p>
        </p:txBody>
      </p:sp>
      <p:sp>
        <p:nvSpPr>
          <p:cNvPr id="3" name="Symbol zastępczy zawartości 2">
            <a:extLst>
              <a:ext uri="{FF2B5EF4-FFF2-40B4-BE49-F238E27FC236}">
                <a16:creationId xmlns:a16="http://schemas.microsoft.com/office/drawing/2014/main" id="{5F7E0654-7049-424D-B0E9-DBA720BDD2A1}"/>
              </a:ext>
            </a:extLst>
          </p:cNvPr>
          <p:cNvSpPr>
            <a:spLocks noGrp="1"/>
          </p:cNvSpPr>
          <p:nvPr>
            <p:ph idx="1"/>
          </p:nvPr>
        </p:nvSpPr>
        <p:spPr>
          <a:xfrm>
            <a:off x="190501" y="1903005"/>
            <a:ext cx="6740138" cy="4192994"/>
          </a:xfrm>
        </p:spPr>
        <p:txBody>
          <a:bodyPr>
            <a:normAutofit fontScale="77500" lnSpcReduction="20000"/>
          </a:bodyPr>
          <a:lstStyle/>
          <a:p>
            <a:pPr>
              <a:lnSpc>
                <a:spcPct val="120000"/>
              </a:lnSpc>
            </a:pPr>
            <a:r>
              <a:rPr lang="pl-PL" sz="2300" dirty="0">
                <a:latin typeface="Amasis MT Pro Black" panose="02040A04050005020304" pitchFamily="18" charset="-18"/>
              </a:rPr>
              <a:t>Po wyborze Gabriela Narutowicza na prezydenta rozpoczęła się wymierzona w niego kampania medialna.</a:t>
            </a:r>
          </a:p>
          <a:p>
            <a:pPr>
              <a:lnSpc>
                <a:spcPct val="120000"/>
              </a:lnSpc>
            </a:pPr>
            <a:r>
              <a:rPr lang="pl-PL" sz="2300" dirty="0">
                <a:latin typeface="Amasis MT Pro Black" panose="02040A04050005020304" pitchFamily="18" charset="-18"/>
              </a:rPr>
              <a:t>W prasie pełno było tytułów, że Narutowicz został wybrany głosami niepolskimi, głosami klubów niemieckiego, ukraińskiego i żydowskiego.</a:t>
            </a:r>
          </a:p>
          <a:p>
            <a:pPr>
              <a:lnSpc>
                <a:spcPct val="120000"/>
              </a:lnSpc>
            </a:pPr>
            <a:r>
              <a:rPr lang="pl-PL" sz="2300" dirty="0">
                <a:latin typeface="Amasis MT Pro Black" panose="02040A04050005020304" pitchFamily="18" charset="-18"/>
              </a:rPr>
              <a:t>Najsłynniejszym atakiem wymierzonym w prezydenta był artykuł Stanisława Strońskiego w "Gazecie Warszawskiej", w którym autor pisał o "usunięciu zawady". W prezydenta rzucano śnieżkami i kijami. Ludzie manifestowali, bojówki różnych partii atakowały się na ulicach Warszawy. Były ofiary śmiertelne. </a:t>
            </a:r>
          </a:p>
          <a:p>
            <a:pPr>
              <a:lnSpc>
                <a:spcPct val="120000"/>
              </a:lnSpc>
            </a:pPr>
            <a:endParaRPr lang="pl-PL" sz="1000" dirty="0">
              <a:latin typeface="Amasis MT Pro Black" panose="02040A04050005020304" pitchFamily="18" charset="-18"/>
            </a:endParaRPr>
          </a:p>
        </p:txBody>
      </p:sp>
      <p:pic>
        <p:nvPicPr>
          <p:cNvPr id="5" name="Obraz 4" descr="Obraz zawierający Ludzka twarz, ubrania, osoba, portret&#10;&#10;Opis wygenerowany automatycznie">
            <a:extLst>
              <a:ext uri="{FF2B5EF4-FFF2-40B4-BE49-F238E27FC236}">
                <a16:creationId xmlns:a16="http://schemas.microsoft.com/office/drawing/2014/main" id="{C3C89370-B9D7-9984-ED15-CE8A02856402}"/>
              </a:ext>
            </a:extLst>
          </p:cNvPr>
          <p:cNvPicPr>
            <a:picLocks noChangeAspect="1"/>
          </p:cNvPicPr>
          <p:nvPr/>
        </p:nvPicPr>
        <p:blipFill rotWithShape="1">
          <a:blip r:embed="rId3">
            <a:extLst>
              <a:ext uri="{28A0092B-C50C-407E-A947-70E740481C1C}">
                <a14:useLocalDpi xmlns:a14="http://schemas.microsoft.com/office/drawing/2010/main" val="0"/>
              </a:ext>
            </a:extLst>
          </a:blip>
          <a:srcRect r="-2" b="27249"/>
          <a:stretch/>
        </p:blipFill>
        <p:spPr>
          <a:xfrm>
            <a:off x="6772275" y="1114197"/>
            <a:ext cx="4629606" cy="4629606"/>
          </a:xfrm>
          <a:custGeom>
            <a:avLst/>
            <a:gdLst/>
            <a:ahLst/>
            <a:cxnLst/>
            <a:rect l="l" t="t" r="r" b="b"/>
            <a:pathLst>
              <a:path w="4629606" h="4629606">
                <a:moveTo>
                  <a:pt x="2314803" y="0"/>
                </a:moveTo>
                <a:cubicBezTo>
                  <a:pt x="3593233" y="0"/>
                  <a:pt x="4629606" y="1036373"/>
                  <a:pt x="4629606" y="2314803"/>
                </a:cubicBezTo>
                <a:cubicBezTo>
                  <a:pt x="4629606" y="3593233"/>
                  <a:pt x="3593233" y="4629606"/>
                  <a:pt x="2314803" y="4629606"/>
                </a:cubicBezTo>
                <a:cubicBezTo>
                  <a:pt x="1036373" y="4629606"/>
                  <a:pt x="0" y="3593233"/>
                  <a:pt x="0" y="2314803"/>
                </a:cubicBezTo>
                <a:cubicBezTo>
                  <a:pt x="0" y="1036373"/>
                  <a:pt x="1036373" y="0"/>
                  <a:pt x="2314803" y="0"/>
                </a:cubicBezTo>
                <a:close/>
              </a:path>
            </a:pathLst>
          </a:custGeom>
        </p:spPr>
      </p:pic>
    </p:spTree>
    <p:extLst>
      <p:ext uri="{BB962C8B-B14F-4D97-AF65-F5344CB8AC3E}">
        <p14:creationId xmlns:p14="http://schemas.microsoft.com/office/powerpoint/2010/main" val="40727839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33406D-33E8-2A8F-6457-BC2FAA6D64B6}"/>
              </a:ext>
            </a:extLst>
          </p:cNvPr>
          <p:cNvSpPr>
            <a:spLocks noGrp="1"/>
          </p:cNvSpPr>
          <p:nvPr>
            <p:ph type="title"/>
          </p:nvPr>
        </p:nvSpPr>
        <p:spPr>
          <a:xfrm>
            <a:off x="1429566" y="762001"/>
            <a:ext cx="5008696" cy="1141004"/>
          </a:xfrm>
        </p:spPr>
        <p:txBody>
          <a:bodyPr>
            <a:normAutofit/>
          </a:bodyPr>
          <a:lstStyle/>
          <a:p>
            <a:r>
              <a:rPr lang="pl-PL" dirty="0">
                <a:latin typeface="Amasis MT Pro Black" panose="02040A04050005020304" pitchFamily="18" charset="-18"/>
              </a:rPr>
              <a:t>Czemu Niewiadomski?</a:t>
            </a:r>
            <a:endParaRPr lang="pl-PL" dirty="0"/>
          </a:p>
        </p:txBody>
      </p:sp>
      <p:sp>
        <p:nvSpPr>
          <p:cNvPr id="3" name="Symbol zastępczy zawartości 2">
            <a:extLst>
              <a:ext uri="{FF2B5EF4-FFF2-40B4-BE49-F238E27FC236}">
                <a16:creationId xmlns:a16="http://schemas.microsoft.com/office/drawing/2014/main" id="{5F7E0654-7049-424D-B0E9-DBA720BDD2A1}"/>
              </a:ext>
            </a:extLst>
          </p:cNvPr>
          <p:cNvSpPr>
            <a:spLocks noGrp="1"/>
          </p:cNvSpPr>
          <p:nvPr>
            <p:ph idx="1"/>
          </p:nvPr>
        </p:nvSpPr>
        <p:spPr>
          <a:xfrm>
            <a:off x="1429566" y="2259698"/>
            <a:ext cx="4479398" cy="3836301"/>
          </a:xfrm>
        </p:spPr>
        <p:txBody>
          <a:bodyPr>
            <a:normAutofit/>
          </a:bodyPr>
          <a:lstStyle/>
          <a:p>
            <a:pPr marL="0" indent="0">
              <a:lnSpc>
                <a:spcPct val="120000"/>
              </a:lnSpc>
              <a:buNone/>
            </a:pPr>
            <a:r>
              <a:rPr lang="pl-PL" dirty="0">
                <a:latin typeface="Amasis MT Pro Black" panose="02040A04050005020304" pitchFamily="18" charset="-18"/>
              </a:rPr>
              <a:t>By doszło do zbrodni, potrzebny był jednak jeszcze jeden element - zamachowiec. Rola ta przypadła Eligiuszowi Niewiadomskiemu, artyście malarzowi, niegdysiejszemu pracownikowi Ministerstwa Kultury, weteranowi wojny polsko-bolszewickiej. Niewiadomski był zwolennikiem endecji, do końca życia uważał się on za ofiarę dla dobra państwa.</a:t>
            </a:r>
          </a:p>
          <a:p>
            <a:pPr>
              <a:lnSpc>
                <a:spcPct val="120000"/>
              </a:lnSpc>
            </a:pPr>
            <a:endParaRPr lang="pl-PL" dirty="0">
              <a:latin typeface="Amasis MT Pro Black" panose="02040A04050005020304" pitchFamily="18" charset="-18"/>
            </a:endParaRPr>
          </a:p>
        </p:txBody>
      </p:sp>
      <p:pic>
        <p:nvPicPr>
          <p:cNvPr id="6" name="Obraz 5" descr="Obraz zawierający Ludzka twarz, portret, ubrania, osoba&#10;&#10;Opis wygenerowany automatycznie">
            <a:extLst>
              <a:ext uri="{FF2B5EF4-FFF2-40B4-BE49-F238E27FC236}">
                <a16:creationId xmlns:a16="http://schemas.microsoft.com/office/drawing/2014/main" id="{BCC85556-71EE-BE58-B7C5-99B87E70380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639965" y="1114197"/>
            <a:ext cx="4629606" cy="4629606"/>
          </a:xfrm>
          <a:custGeom>
            <a:avLst/>
            <a:gdLst/>
            <a:ahLst/>
            <a:cxnLst/>
            <a:rect l="l" t="t" r="r" b="b"/>
            <a:pathLst>
              <a:path w="4629606" h="4629606">
                <a:moveTo>
                  <a:pt x="2314803" y="0"/>
                </a:moveTo>
                <a:cubicBezTo>
                  <a:pt x="3593233" y="0"/>
                  <a:pt x="4629606" y="1036373"/>
                  <a:pt x="4629606" y="2314803"/>
                </a:cubicBezTo>
                <a:cubicBezTo>
                  <a:pt x="4629606" y="3593233"/>
                  <a:pt x="3593233" y="4629606"/>
                  <a:pt x="2314803" y="4629606"/>
                </a:cubicBezTo>
                <a:cubicBezTo>
                  <a:pt x="1036373" y="4629606"/>
                  <a:pt x="0" y="3593233"/>
                  <a:pt x="0" y="2314803"/>
                </a:cubicBezTo>
                <a:cubicBezTo>
                  <a:pt x="0" y="1036373"/>
                  <a:pt x="1036373" y="0"/>
                  <a:pt x="2314803" y="0"/>
                </a:cubicBezTo>
                <a:close/>
              </a:path>
            </a:pathLst>
          </a:custGeom>
        </p:spPr>
      </p:pic>
    </p:spTree>
    <p:extLst>
      <p:ext uri="{BB962C8B-B14F-4D97-AF65-F5344CB8AC3E}">
        <p14:creationId xmlns:p14="http://schemas.microsoft.com/office/powerpoint/2010/main" val="259646619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709097-1D5E-461B-A75A-2CB4E0B19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8E7CE3D-756A-41A4-9B20-2A2FC3A1E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ubrania, osoba, Ludzka twarz, budynek&#10;&#10;Opis wygenerowany automatycznie">
            <a:extLst>
              <a:ext uri="{FF2B5EF4-FFF2-40B4-BE49-F238E27FC236}">
                <a16:creationId xmlns:a16="http://schemas.microsoft.com/office/drawing/2014/main" id="{8C2A400B-71C1-6B76-D19B-169374C5AE19}"/>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6673"/>
          <a:stretch/>
        </p:blipFill>
        <p:spPr>
          <a:xfrm>
            <a:off x="20" y="2520"/>
            <a:ext cx="12191980" cy="6855480"/>
          </a:xfrm>
          <a:prstGeom prst="rect">
            <a:avLst/>
          </a:prstGeom>
        </p:spPr>
      </p:pic>
      <p:sp>
        <p:nvSpPr>
          <p:cNvPr id="2" name="Tytuł 1">
            <a:extLst>
              <a:ext uri="{FF2B5EF4-FFF2-40B4-BE49-F238E27FC236}">
                <a16:creationId xmlns:a16="http://schemas.microsoft.com/office/drawing/2014/main" id="{D737D21B-1E6C-B52A-34B0-84A3DDD157B3}"/>
              </a:ext>
            </a:extLst>
          </p:cNvPr>
          <p:cNvSpPr>
            <a:spLocks noGrp="1"/>
          </p:cNvSpPr>
          <p:nvPr>
            <p:ph type="title"/>
          </p:nvPr>
        </p:nvSpPr>
        <p:spPr>
          <a:xfrm>
            <a:off x="1429566" y="1045445"/>
            <a:ext cx="9238434" cy="857559"/>
          </a:xfrm>
        </p:spPr>
        <p:txBody>
          <a:bodyPr>
            <a:normAutofit/>
          </a:bodyPr>
          <a:lstStyle/>
          <a:p>
            <a:r>
              <a:rPr lang="pl-PL" dirty="0">
                <a:solidFill>
                  <a:schemeClr val="accent2">
                    <a:lumMod val="60000"/>
                    <a:lumOff val="40000"/>
                  </a:schemeClr>
                </a:solidFill>
              </a:rPr>
              <a:t>Podsumowanie</a:t>
            </a:r>
          </a:p>
        </p:txBody>
      </p:sp>
      <p:cxnSp>
        <p:nvCxnSpPr>
          <p:cNvPr id="14" name="Straight Connector 13">
            <a:extLst>
              <a:ext uri="{FF2B5EF4-FFF2-40B4-BE49-F238E27FC236}">
                <a16:creationId xmlns:a16="http://schemas.microsoft.com/office/drawing/2014/main" id="{837CF948-9F12-4674-98E3-7A7FE57A19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4ADBB2B4-63B2-A96C-667E-F739525F51E3}"/>
              </a:ext>
            </a:extLst>
          </p:cNvPr>
          <p:cNvSpPr>
            <a:spLocks noGrp="1"/>
          </p:cNvSpPr>
          <p:nvPr>
            <p:ph idx="1"/>
          </p:nvPr>
        </p:nvSpPr>
        <p:spPr>
          <a:xfrm>
            <a:off x="1429555" y="2743200"/>
            <a:ext cx="7955077" cy="3352800"/>
          </a:xfrm>
        </p:spPr>
        <p:txBody>
          <a:bodyPr>
            <a:normAutofit/>
          </a:bodyPr>
          <a:lstStyle/>
          <a:p>
            <a:r>
              <a:rPr lang="pl-PL" dirty="0">
                <a:solidFill>
                  <a:schemeClr val="accent2">
                    <a:lumMod val="60000"/>
                    <a:lumOff val="40000"/>
                  </a:schemeClr>
                </a:solidFill>
                <a:latin typeface="Amasis MT Pro Black" panose="02040A04050005020304" pitchFamily="18" charset="-18"/>
              </a:rPr>
              <a:t>Gabriel Narutowicz był wybitnym inżynierem, a jego dzieła można oglądać do dziś np. w Porąbce.</a:t>
            </a:r>
          </a:p>
          <a:p>
            <a:r>
              <a:rPr lang="pl-PL" dirty="0">
                <a:solidFill>
                  <a:schemeClr val="accent2">
                    <a:lumMod val="60000"/>
                    <a:lumOff val="40000"/>
                  </a:schemeClr>
                </a:solidFill>
                <a:latin typeface="Amasis MT Pro Black" panose="02040A04050005020304" pitchFamily="18" charset="-18"/>
              </a:rPr>
              <a:t>Był on tzw. Pionierem elektryfikacji Szwajcarii.</a:t>
            </a:r>
          </a:p>
          <a:p>
            <a:r>
              <a:rPr lang="pl-PL" dirty="0">
                <a:solidFill>
                  <a:schemeClr val="accent2">
                    <a:lumMod val="60000"/>
                    <a:lumOff val="40000"/>
                  </a:schemeClr>
                </a:solidFill>
                <a:latin typeface="Amasis MT Pro Black" panose="02040A04050005020304" pitchFamily="18" charset="-18"/>
              </a:rPr>
              <a:t>Został on zamordowany po 5 dniach Prezydentury.</a:t>
            </a:r>
          </a:p>
          <a:p>
            <a:r>
              <a:rPr lang="pl-PL" dirty="0">
                <a:solidFill>
                  <a:schemeClr val="accent2">
                    <a:lumMod val="60000"/>
                    <a:lumOff val="40000"/>
                  </a:schemeClr>
                </a:solidFill>
                <a:latin typeface="Amasis MT Pro Black" panose="02040A04050005020304" pitchFamily="18" charset="-18"/>
              </a:rPr>
              <a:t>Był min. on krytykowany za powiązania z Marszałkiem Piłsudskim.</a:t>
            </a:r>
          </a:p>
          <a:p>
            <a:r>
              <a:rPr lang="pl-PL" dirty="0">
                <a:solidFill>
                  <a:schemeClr val="accent2">
                    <a:lumMod val="60000"/>
                    <a:lumOff val="40000"/>
                  </a:schemeClr>
                </a:solidFill>
                <a:latin typeface="Amasis MT Pro Black" panose="02040A04050005020304" pitchFamily="18" charset="-18"/>
              </a:rPr>
              <a:t>Urodził on się w </a:t>
            </a:r>
            <a:r>
              <a:rPr lang="pl-PL" dirty="0" err="1">
                <a:solidFill>
                  <a:schemeClr val="accent2">
                    <a:lumMod val="60000"/>
                    <a:lumOff val="40000"/>
                  </a:schemeClr>
                </a:solidFill>
                <a:latin typeface="Amasis MT Pro Black" panose="02040A04050005020304" pitchFamily="18" charset="-18"/>
              </a:rPr>
              <a:t>Telszach</a:t>
            </a:r>
            <a:r>
              <a:rPr lang="pl-PL" dirty="0">
                <a:solidFill>
                  <a:schemeClr val="accent2">
                    <a:lumMod val="60000"/>
                    <a:lumOff val="40000"/>
                  </a:schemeClr>
                </a:solidFill>
                <a:latin typeface="Amasis MT Pro Black" panose="02040A04050005020304" pitchFamily="18" charset="-18"/>
              </a:rPr>
              <a:t> na Żmudzi (obecnie Litwa).</a:t>
            </a:r>
          </a:p>
          <a:p>
            <a:pPr marL="0" indent="0">
              <a:buNone/>
            </a:pPr>
            <a:endParaRPr lang="pl-PL" dirty="0">
              <a:solidFill>
                <a:schemeClr val="accent2">
                  <a:lumMod val="60000"/>
                  <a:lumOff val="40000"/>
                </a:schemeClr>
              </a:solidFill>
              <a:latin typeface="Amasis MT Pro Black" panose="02040A04050005020304" pitchFamily="18" charset="-18"/>
            </a:endParaRPr>
          </a:p>
          <a:p>
            <a:pPr marL="0" indent="0">
              <a:buNone/>
            </a:pPr>
            <a:endParaRPr lang="pl-PL" dirty="0">
              <a:solidFill>
                <a:schemeClr val="accent2">
                  <a:lumMod val="60000"/>
                  <a:lumOff val="40000"/>
                </a:schemeClr>
              </a:solidFill>
              <a:latin typeface="Amasis MT Pro Black" panose="02040A04050005020304" pitchFamily="18" charset="-18"/>
            </a:endParaRPr>
          </a:p>
        </p:txBody>
      </p:sp>
    </p:spTree>
    <p:extLst>
      <p:ext uri="{BB962C8B-B14F-4D97-AF65-F5344CB8AC3E}">
        <p14:creationId xmlns:p14="http://schemas.microsoft.com/office/powerpoint/2010/main" val="2190363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C98D7BE-B5FD-2285-4F7B-E8B06511C287}"/>
              </a:ext>
            </a:extLst>
          </p:cNvPr>
          <p:cNvSpPr>
            <a:spLocks noGrp="1"/>
          </p:cNvSpPr>
          <p:nvPr>
            <p:ph idx="1"/>
          </p:nvPr>
        </p:nvSpPr>
        <p:spPr>
          <a:xfrm>
            <a:off x="664456" y="2380996"/>
            <a:ext cx="6221536" cy="3836301"/>
          </a:xfrm>
        </p:spPr>
        <p:txBody>
          <a:bodyPr>
            <a:normAutofit/>
          </a:bodyPr>
          <a:lstStyle/>
          <a:p>
            <a:pPr marL="0" indent="0">
              <a:buNone/>
            </a:pPr>
            <a:r>
              <a:rPr lang="pl-PL" sz="2400" dirty="0">
                <a:latin typeface="Amasis MT Pro Black" panose="02040A04050005020304" pitchFamily="18" charset="-18"/>
              </a:rPr>
              <a:t>Dziękuję za uwagę, życzę udanych </a:t>
            </a:r>
            <a:r>
              <a:rPr lang="pl-PL" sz="2400" dirty="0" err="1">
                <a:latin typeface="Amasis MT Pro Black" panose="02040A04050005020304" pitchFamily="18" charset="-18"/>
              </a:rPr>
              <a:t>Gabrienaliów</a:t>
            </a:r>
            <a:r>
              <a:rPr lang="pl-PL" sz="2400" dirty="0">
                <a:latin typeface="Amasis MT Pro Black" panose="02040A04050005020304" pitchFamily="18" charset="-18"/>
              </a:rPr>
              <a:t>.</a:t>
            </a:r>
          </a:p>
          <a:p>
            <a:pPr marL="0" indent="0">
              <a:buNone/>
            </a:pPr>
            <a:r>
              <a:rPr lang="pl-PL" sz="2400" dirty="0">
                <a:latin typeface="Amasis MT Pro Black" panose="02040A04050005020304" pitchFamily="18" charset="-18"/>
              </a:rPr>
              <a:t>Adam Pietrzak – uczeń klasy 8a</a:t>
            </a:r>
          </a:p>
        </p:txBody>
      </p:sp>
      <p:pic>
        <p:nvPicPr>
          <p:cNvPr id="11" name="Obraz 10" descr="Obraz zawierający Ludzka twarz, ubrania, portret, człowiek&#10;&#10;Opis wygenerowany automatycznie">
            <a:extLst>
              <a:ext uri="{FF2B5EF4-FFF2-40B4-BE49-F238E27FC236}">
                <a16:creationId xmlns:a16="http://schemas.microsoft.com/office/drawing/2014/main" id="{0CBDD295-7EE2-D821-5C4D-8B4DF37D6299}"/>
              </a:ext>
            </a:extLst>
          </p:cNvPr>
          <p:cNvPicPr>
            <a:picLocks noChangeAspect="1"/>
          </p:cNvPicPr>
          <p:nvPr/>
        </p:nvPicPr>
        <p:blipFill rotWithShape="1">
          <a:blip r:embed="rId3">
            <a:extLst>
              <a:ext uri="{28A0092B-C50C-407E-A947-70E740481C1C}">
                <a14:useLocalDpi xmlns:a14="http://schemas.microsoft.com/office/drawing/2010/main" val="0"/>
              </a:ext>
            </a:extLst>
          </a:blip>
          <a:srcRect l="14875" r="15873" b="-2"/>
          <a:stretch/>
        </p:blipFill>
        <p:spPr>
          <a:xfrm>
            <a:off x="7059844" y="1114197"/>
            <a:ext cx="4629606" cy="4629606"/>
          </a:xfrm>
          <a:custGeom>
            <a:avLst/>
            <a:gdLst/>
            <a:ahLst/>
            <a:cxnLst/>
            <a:rect l="l" t="t" r="r" b="b"/>
            <a:pathLst>
              <a:path w="4629606" h="4629606">
                <a:moveTo>
                  <a:pt x="2314803" y="0"/>
                </a:moveTo>
                <a:cubicBezTo>
                  <a:pt x="3593233" y="0"/>
                  <a:pt x="4629606" y="1036373"/>
                  <a:pt x="4629606" y="2314803"/>
                </a:cubicBezTo>
                <a:cubicBezTo>
                  <a:pt x="4629606" y="3593233"/>
                  <a:pt x="3593233" y="4629606"/>
                  <a:pt x="2314803" y="4629606"/>
                </a:cubicBezTo>
                <a:cubicBezTo>
                  <a:pt x="1036373" y="4629606"/>
                  <a:pt x="0" y="3593233"/>
                  <a:pt x="0" y="2314803"/>
                </a:cubicBezTo>
                <a:cubicBezTo>
                  <a:pt x="0" y="1036373"/>
                  <a:pt x="1036373" y="0"/>
                  <a:pt x="2314803" y="0"/>
                </a:cubicBezTo>
                <a:close/>
              </a:path>
            </a:pathLst>
          </a:custGeom>
        </p:spPr>
      </p:pic>
    </p:spTree>
    <p:extLst>
      <p:ext uri="{BB962C8B-B14F-4D97-AF65-F5344CB8AC3E}">
        <p14:creationId xmlns:p14="http://schemas.microsoft.com/office/powerpoint/2010/main" val="5096589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FE3482-95B8-E40B-99D0-4C5B6559DEFF}"/>
              </a:ext>
            </a:extLst>
          </p:cNvPr>
          <p:cNvSpPr>
            <a:spLocks noGrp="1"/>
          </p:cNvSpPr>
          <p:nvPr>
            <p:ph type="title"/>
          </p:nvPr>
        </p:nvSpPr>
        <p:spPr/>
        <p:txBody>
          <a:bodyPr/>
          <a:lstStyle/>
          <a:p>
            <a:r>
              <a:rPr lang="pl-PL" dirty="0">
                <a:solidFill>
                  <a:schemeClr val="bg1"/>
                </a:solidFill>
              </a:rPr>
              <a:t>Spis Treści</a:t>
            </a:r>
          </a:p>
        </p:txBody>
      </p:sp>
      <p:sp>
        <p:nvSpPr>
          <p:cNvPr id="3" name="Symbol zastępczy zawartości 2">
            <a:extLst>
              <a:ext uri="{FF2B5EF4-FFF2-40B4-BE49-F238E27FC236}">
                <a16:creationId xmlns:a16="http://schemas.microsoft.com/office/drawing/2014/main" id="{426DF447-52A2-052F-93EE-34EFFB5A7BC0}"/>
              </a:ext>
            </a:extLst>
          </p:cNvPr>
          <p:cNvSpPr>
            <a:spLocks noGrp="1"/>
          </p:cNvSpPr>
          <p:nvPr>
            <p:ph idx="1"/>
          </p:nvPr>
        </p:nvSpPr>
        <p:spPr>
          <a:xfrm>
            <a:off x="1429566" y="1903004"/>
            <a:ext cx="9238434" cy="4554946"/>
          </a:xfrm>
        </p:spPr>
        <p:txBody>
          <a:bodyPr>
            <a:normAutofit/>
          </a:bodyPr>
          <a:lstStyle/>
          <a:p>
            <a:pPr marL="342900" indent="-342900">
              <a:buFont typeface="+mj-lt"/>
              <a:buAutoNum type="arabicPeriod"/>
            </a:pPr>
            <a:r>
              <a:rPr lang="pl-PL" dirty="0">
                <a:solidFill>
                  <a:schemeClr val="bg1"/>
                </a:solidFill>
                <a:latin typeface="Amasis MT Pro Black" panose="02040A04050005020304" pitchFamily="18" charset="-18"/>
              </a:rPr>
              <a:t>Historia Pierwszego Prezydenta II Rzeczypospolitej</a:t>
            </a:r>
          </a:p>
          <a:p>
            <a:pPr marL="560070" lvl="1" indent="-285750">
              <a:buFont typeface="Arial" panose="020B0604020202020204" pitchFamily="34" charset="0"/>
              <a:buChar char="•"/>
            </a:pPr>
            <a:r>
              <a:rPr lang="pl-PL" dirty="0">
                <a:solidFill>
                  <a:schemeClr val="bg1"/>
                </a:solidFill>
                <a:latin typeface="Amasis MT Pro Black" panose="02040A04050005020304" pitchFamily="18" charset="-18"/>
              </a:rPr>
              <a:t>Lata dzieciństwa </a:t>
            </a:r>
          </a:p>
          <a:p>
            <a:pPr marL="560070" lvl="1" indent="-285750">
              <a:buFont typeface="Arial" panose="020B0604020202020204" pitchFamily="34" charset="0"/>
              <a:buChar char="•"/>
            </a:pPr>
            <a:r>
              <a:rPr lang="pl-PL" dirty="0">
                <a:solidFill>
                  <a:schemeClr val="bg1"/>
                </a:solidFill>
                <a:latin typeface="Amasis MT Pro Black" panose="02040A04050005020304" pitchFamily="18" charset="-18"/>
              </a:rPr>
              <a:t>Rodzina</a:t>
            </a:r>
          </a:p>
          <a:p>
            <a:pPr marL="560070" lvl="1" indent="-285750">
              <a:buFont typeface="Arial" panose="020B0604020202020204" pitchFamily="34" charset="0"/>
              <a:buChar char="•"/>
            </a:pPr>
            <a:r>
              <a:rPr lang="pl-PL" dirty="0">
                <a:solidFill>
                  <a:schemeClr val="bg1"/>
                </a:solidFill>
                <a:latin typeface="Amasis MT Pro Black" panose="02040A04050005020304" pitchFamily="18" charset="-18"/>
              </a:rPr>
              <a:t>Edukacja i początek życia w Szwajcarii</a:t>
            </a:r>
          </a:p>
          <a:p>
            <a:pPr marL="560070" lvl="1" indent="-285750">
              <a:buFont typeface="Arial" panose="020B0604020202020204" pitchFamily="34" charset="0"/>
              <a:buChar char="•"/>
            </a:pPr>
            <a:r>
              <a:rPr lang="pl-PL" dirty="0">
                <a:solidFill>
                  <a:schemeClr val="bg1"/>
                </a:solidFill>
                <a:latin typeface="Amasis MT Pro Black" panose="02040A04050005020304" pitchFamily="18" charset="-18"/>
              </a:rPr>
              <a:t>Osiągnięcia Inżynieryjne i początek XX wieku</a:t>
            </a:r>
          </a:p>
          <a:p>
            <a:pPr marL="560070" lvl="1" indent="-285750">
              <a:buFont typeface="Arial" panose="020B0604020202020204" pitchFamily="34" charset="0"/>
              <a:buChar char="•"/>
            </a:pPr>
            <a:r>
              <a:rPr lang="pl-PL" dirty="0">
                <a:solidFill>
                  <a:schemeClr val="bg1"/>
                </a:solidFill>
                <a:latin typeface="Amasis MT Pro Black" panose="02040A04050005020304" pitchFamily="18" charset="-18"/>
              </a:rPr>
              <a:t>Powrót do Niepodległej Polski</a:t>
            </a:r>
          </a:p>
          <a:p>
            <a:pPr marL="560070" lvl="1" indent="-285750">
              <a:buFont typeface="Arial" panose="020B0604020202020204" pitchFamily="34" charset="0"/>
              <a:buChar char="•"/>
            </a:pPr>
            <a:r>
              <a:rPr lang="pl-PL" dirty="0">
                <a:solidFill>
                  <a:schemeClr val="bg1"/>
                </a:solidFill>
                <a:latin typeface="Amasis MT Pro Black" panose="02040A04050005020304" pitchFamily="18" charset="-18"/>
              </a:rPr>
              <a:t>Krótka prezydentura i zamach</a:t>
            </a:r>
          </a:p>
          <a:p>
            <a:pPr marL="342900" indent="-342900">
              <a:buFont typeface="+mj-lt"/>
              <a:buAutoNum type="arabicPeriod"/>
            </a:pPr>
            <a:r>
              <a:rPr lang="pl-PL" dirty="0">
                <a:solidFill>
                  <a:schemeClr val="bg1"/>
                </a:solidFill>
                <a:latin typeface="Amasis MT Pro Black" panose="02040A04050005020304" pitchFamily="18" charset="-18"/>
              </a:rPr>
              <a:t>Zamach Niewiadomskiego szczegóły</a:t>
            </a:r>
          </a:p>
          <a:p>
            <a:pPr marL="342900" indent="-342900">
              <a:buFont typeface="+mj-lt"/>
              <a:buAutoNum type="arabicPeriod"/>
            </a:pPr>
            <a:r>
              <a:rPr lang="pl-PL" dirty="0">
                <a:solidFill>
                  <a:schemeClr val="bg1"/>
                </a:solidFill>
                <a:latin typeface="Amasis MT Pro Black" panose="02040A04050005020304" pitchFamily="18" charset="-18"/>
              </a:rPr>
              <a:t>Podsumowanie</a:t>
            </a:r>
          </a:p>
          <a:p>
            <a:pPr marL="342900" indent="-342900">
              <a:buFont typeface="+mj-lt"/>
              <a:buAutoNum type="arabicPeriod"/>
            </a:pPr>
            <a:endParaRPr lang="pl-PL" dirty="0">
              <a:solidFill>
                <a:schemeClr val="bg1"/>
              </a:solidFill>
              <a:latin typeface="Amasis MT Pro Black" panose="02040A04050005020304" pitchFamily="18" charset="-18"/>
            </a:endParaRPr>
          </a:p>
        </p:txBody>
      </p:sp>
    </p:spTree>
    <p:extLst>
      <p:ext uri="{BB962C8B-B14F-4D97-AF65-F5344CB8AC3E}">
        <p14:creationId xmlns:p14="http://schemas.microsoft.com/office/powerpoint/2010/main" val="3108903994"/>
      </p:ext>
    </p:extLst>
  </p:cSld>
  <p:clrMapOvr>
    <a:masterClrMapping/>
  </p:clrMapOvr>
  <mc:AlternateContent xmlns:mc="http://schemas.openxmlformats.org/markup-compatibility/2006" xmlns:p14="http://schemas.microsoft.com/office/powerpoint/2010/main">
    <mc:Choice Requires="p14">
      <p:transition spd="slow" p14:dur="2000" advTm="2526"/>
    </mc:Choice>
    <mc:Fallback xmlns="">
      <p:transition spd="slow" advTm="252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9" name="Sześciokąt 8">
            <a:extLst>
              <a:ext uri="{FF2B5EF4-FFF2-40B4-BE49-F238E27FC236}">
                <a16:creationId xmlns:a16="http://schemas.microsoft.com/office/drawing/2014/main" id="{1E69B318-54CC-5A5E-5B93-BD5B9AE870FA}"/>
              </a:ext>
            </a:extLst>
          </p:cNvPr>
          <p:cNvSpPr/>
          <p:nvPr/>
        </p:nvSpPr>
        <p:spPr>
          <a:xfrm>
            <a:off x="1047750" y="200024"/>
            <a:ext cx="5390512" cy="2206035"/>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glow rad="101600">
              <a:schemeClr val="accent3">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8090EA97-C603-0308-9A90-E423CFEAB3FF}"/>
              </a:ext>
            </a:extLst>
          </p:cNvPr>
          <p:cNvSpPr>
            <a:spLocks noGrp="1"/>
          </p:cNvSpPr>
          <p:nvPr>
            <p:ph type="title"/>
          </p:nvPr>
        </p:nvSpPr>
        <p:spPr>
          <a:xfrm>
            <a:off x="8316141" y="-70552"/>
            <a:ext cx="5008696" cy="1141004"/>
          </a:xfrm>
        </p:spPr>
        <p:txBody>
          <a:bodyPr>
            <a:normAutofit/>
          </a:bodyPr>
          <a:lstStyle/>
          <a:p>
            <a:pPr>
              <a:lnSpc>
                <a:spcPct val="110000"/>
              </a:lnSpc>
            </a:pPr>
            <a:r>
              <a:rPr lang="pl-PL" sz="2000" dirty="0"/>
              <a:t>Historia Pierwszego Prezydenta II Rzeczypospolitej</a:t>
            </a:r>
          </a:p>
        </p:txBody>
      </p:sp>
      <p:sp>
        <p:nvSpPr>
          <p:cNvPr id="3" name="Symbol zastępczy zawartości 2">
            <a:extLst>
              <a:ext uri="{FF2B5EF4-FFF2-40B4-BE49-F238E27FC236}">
                <a16:creationId xmlns:a16="http://schemas.microsoft.com/office/drawing/2014/main" id="{1A2F74C8-C427-CA84-3E02-D57F478E1513}"/>
              </a:ext>
            </a:extLst>
          </p:cNvPr>
          <p:cNvSpPr>
            <a:spLocks noGrp="1"/>
          </p:cNvSpPr>
          <p:nvPr>
            <p:ph idx="1"/>
          </p:nvPr>
        </p:nvSpPr>
        <p:spPr>
          <a:xfrm>
            <a:off x="1429565" y="2259698"/>
            <a:ext cx="4786507" cy="3836301"/>
          </a:xfrm>
        </p:spPr>
        <p:txBody>
          <a:bodyPr>
            <a:normAutofit lnSpcReduction="10000"/>
          </a:bodyPr>
          <a:lstStyle/>
          <a:p>
            <a:pPr marL="0" indent="0">
              <a:lnSpc>
                <a:spcPct val="120000"/>
              </a:lnSpc>
              <a:buNone/>
            </a:pPr>
            <a:r>
              <a:rPr lang="pl-PL" sz="1500" dirty="0">
                <a:latin typeface="Amasis MT Pro Black" panose="02040A04050005020304" pitchFamily="18" charset="-18"/>
              </a:rPr>
              <a:t>Młodość</a:t>
            </a:r>
          </a:p>
          <a:p>
            <a:pPr>
              <a:lnSpc>
                <a:spcPct val="120000"/>
              </a:lnSpc>
            </a:pPr>
            <a:r>
              <a:rPr lang="pl-PL" sz="1500" dirty="0">
                <a:latin typeface="Amasis MT Pro Black" panose="02040A04050005020304" pitchFamily="18" charset="-18"/>
              </a:rPr>
              <a:t>Gabriel Narutowicz urodził się 17 marca 1865 roku w</a:t>
            </a:r>
            <a:r>
              <a:rPr lang="pl-PL" sz="1500" dirty="0">
                <a:solidFill>
                  <a:srgbClr val="FF0000"/>
                </a:solidFill>
                <a:latin typeface="Amasis MT Pro Black" panose="02040A04050005020304" pitchFamily="18" charset="-18"/>
              </a:rPr>
              <a:t> Telszach </a:t>
            </a:r>
            <a:r>
              <a:rPr lang="pl-PL" sz="1500" dirty="0">
                <a:latin typeface="Amasis MT Pro Black" panose="02040A04050005020304" pitchFamily="18" charset="-18"/>
              </a:rPr>
              <a:t>na Żmudzi (obecnie na terenach Litwy). Pochodził z rodziny ziemiańskiej ze Żmudzi. Na przyszłe życie Gabriela Narutowicza duży wpływ miała rodzina – ojciec, który osierocił go zaledwie rok po narodzinach, był społecznikiem i walczył w Powstaniu Styczniowym. Matka dbała o wychowanie Gabriela w duchu patriotycznym i postanowiła nawet przeprowadzić się z rodziną do łotewskiej Lipawy, aby dzieci mogły uniknąć zrusyfikowanego szkolnictwa.</a:t>
            </a:r>
          </a:p>
          <a:p>
            <a:pPr marL="0" indent="0">
              <a:lnSpc>
                <a:spcPct val="120000"/>
              </a:lnSpc>
              <a:buNone/>
            </a:pPr>
            <a:endParaRPr lang="pl-PL" sz="1500" dirty="0"/>
          </a:p>
        </p:txBody>
      </p:sp>
      <p:pic>
        <p:nvPicPr>
          <p:cNvPr id="5" name="Obraz 4" descr="Obraz zawierający herb, godło, symbol, tarcza&#10;&#10;Opis wygenerowany automatycznie">
            <a:extLst>
              <a:ext uri="{FF2B5EF4-FFF2-40B4-BE49-F238E27FC236}">
                <a16:creationId xmlns:a16="http://schemas.microsoft.com/office/drawing/2014/main" id="{27E714F0-29C4-8091-4670-E9728A2414CD}"/>
              </a:ext>
            </a:extLst>
          </p:cNvPr>
          <p:cNvPicPr>
            <a:picLocks noChangeAspect="1"/>
          </p:cNvPicPr>
          <p:nvPr/>
        </p:nvPicPr>
        <p:blipFill rotWithShape="1">
          <a:blip r:embed="rId4">
            <a:extLst>
              <a:ext uri="{28A0092B-C50C-407E-A947-70E740481C1C}">
                <a14:useLocalDpi xmlns:a14="http://schemas.microsoft.com/office/drawing/2010/main" val="0"/>
              </a:ext>
            </a:extLst>
          </a:blip>
          <a:srcRect t="16380" r="-2" b="1110"/>
          <a:stretch/>
        </p:blipFill>
        <p:spPr>
          <a:xfrm>
            <a:off x="6639965" y="1114197"/>
            <a:ext cx="4629606" cy="4629606"/>
          </a:xfrm>
          <a:custGeom>
            <a:avLst/>
            <a:gdLst/>
            <a:ahLst/>
            <a:cxnLst/>
            <a:rect l="l" t="t" r="r" b="b"/>
            <a:pathLst>
              <a:path w="4629606" h="4629606">
                <a:moveTo>
                  <a:pt x="2314803" y="0"/>
                </a:moveTo>
                <a:cubicBezTo>
                  <a:pt x="3593233" y="0"/>
                  <a:pt x="4629606" y="1036373"/>
                  <a:pt x="4629606" y="2314803"/>
                </a:cubicBezTo>
                <a:cubicBezTo>
                  <a:pt x="4629606" y="3593233"/>
                  <a:pt x="3593233" y="4629606"/>
                  <a:pt x="2314803" y="4629606"/>
                </a:cubicBezTo>
                <a:cubicBezTo>
                  <a:pt x="1036373" y="4629606"/>
                  <a:pt x="0" y="3593233"/>
                  <a:pt x="0" y="2314803"/>
                </a:cubicBezTo>
                <a:cubicBezTo>
                  <a:pt x="0" y="1036373"/>
                  <a:pt x="1036373" y="0"/>
                  <a:pt x="2314803" y="0"/>
                </a:cubicBezTo>
                <a:close/>
              </a:path>
            </a:pathLst>
          </a:custGeom>
        </p:spPr>
      </p:pic>
      <p:sp>
        <p:nvSpPr>
          <p:cNvPr id="6" name="pole tekstowe 5">
            <a:extLst>
              <a:ext uri="{FF2B5EF4-FFF2-40B4-BE49-F238E27FC236}">
                <a16:creationId xmlns:a16="http://schemas.microsoft.com/office/drawing/2014/main" id="{73174F2E-9984-9300-E61C-29D8D44D9B83}"/>
              </a:ext>
            </a:extLst>
          </p:cNvPr>
          <p:cNvSpPr txBox="1"/>
          <p:nvPr/>
        </p:nvSpPr>
        <p:spPr>
          <a:xfrm>
            <a:off x="6639965" y="5772833"/>
            <a:ext cx="6159038" cy="923330"/>
          </a:xfrm>
          <a:prstGeom prst="rect">
            <a:avLst/>
          </a:prstGeom>
          <a:noFill/>
        </p:spPr>
        <p:txBody>
          <a:bodyPr wrap="square" rtlCol="0">
            <a:spAutoFit/>
          </a:bodyPr>
          <a:lstStyle/>
          <a:p>
            <a:r>
              <a:rPr lang="pl-PL" dirty="0"/>
              <a:t>Herb Własny Narutowicz – Herb rodu, z którego </a:t>
            </a:r>
          </a:p>
          <a:p>
            <a:r>
              <a:rPr lang="pl-PL" dirty="0"/>
              <a:t>Pochodził pierwszy prezydent Polski.</a:t>
            </a:r>
          </a:p>
          <a:p>
            <a:endParaRPr lang="pl-PL" dirty="0"/>
          </a:p>
        </p:txBody>
      </p:sp>
    </p:spTree>
    <p:extLst>
      <p:ext uri="{BB962C8B-B14F-4D97-AF65-F5344CB8AC3E}">
        <p14:creationId xmlns:p14="http://schemas.microsoft.com/office/powerpoint/2010/main" val="4121544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237"/>
    </mc:Choice>
    <mc:Fallback xmlns="">
      <p:transition spd="slow" advTm="22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5669F72C-E3FB-4C48-AEBD-AF7AC0D74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FDE77F2-18D0-49FF-860C-62E2AC42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Oval 13">
            <a:extLst>
              <a:ext uri="{FF2B5EF4-FFF2-40B4-BE49-F238E27FC236}">
                <a16:creationId xmlns:a16="http://schemas.microsoft.com/office/drawing/2014/main" id="{5CA22715-D05D-465E-A9CB-5AD7BC6C9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4197"/>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77AA747-D656-E07E-2CCC-8D8E26753071}"/>
              </a:ext>
            </a:extLst>
          </p:cNvPr>
          <p:cNvSpPr>
            <a:spLocks noGrp="1"/>
          </p:cNvSpPr>
          <p:nvPr>
            <p:ph type="title"/>
          </p:nvPr>
        </p:nvSpPr>
        <p:spPr>
          <a:xfrm>
            <a:off x="1043180" y="2288987"/>
            <a:ext cx="4009639" cy="2283013"/>
          </a:xfrm>
        </p:spPr>
        <p:txBody>
          <a:bodyPr anchor="ctr">
            <a:normAutofit/>
          </a:bodyPr>
          <a:lstStyle/>
          <a:p>
            <a:pPr algn="ctr"/>
            <a:r>
              <a:rPr lang="pl-PL" dirty="0"/>
              <a:t>Rodzina </a:t>
            </a:r>
          </a:p>
        </p:txBody>
      </p:sp>
      <p:sp>
        <p:nvSpPr>
          <p:cNvPr id="3" name="Symbol zastępczy zawartości 2">
            <a:extLst>
              <a:ext uri="{FF2B5EF4-FFF2-40B4-BE49-F238E27FC236}">
                <a16:creationId xmlns:a16="http://schemas.microsoft.com/office/drawing/2014/main" id="{37B49E5D-67E3-B7F6-01F5-7E5E2012778D}"/>
              </a:ext>
            </a:extLst>
          </p:cNvPr>
          <p:cNvSpPr>
            <a:spLocks noGrp="1"/>
          </p:cNvSpPr>
          <p:nvPr>
            <p:ph idx="1"/>
          </p:nvPr>
        </p:nvSpPr>
        <p:spPr>
          <a:xfrm>
            <a:off x="5794049" y="-358923"/>
            <a:ext cx="6397951" cy="6858000"/>
          </a:xfrm>
        </p:spPr>
        <p:txBody>
          <a:bodyPr anchor="ctr">
            <a:noAutofit/>
          </a:bodyPr>
          <a:lstStyle/>
          <a:p>
            <a:pPr>
              <a:lnSpc>
                <a:spcPct val="120000"/>
              </a:lnSpc>
            </a:pPr>
            <a:r>
              <a:rPr lang="pl-PL" sz="1600" dirty="0">
                <a:latin typeface="Amasis MT Pro Black" panose="02040A04050005020304" pitchFamily="18" charset="-18"/>
                <a:cs typeface="Aharoni" panose="020F0502020204030204" pitchFamily="2" charset="-79"/>
              </a:rPr>
              <a:t>Jego ojciec Jan Narutowicz miał postępowy punkt widzenia. Jeszcze przed ogłoszeniem 22 stycznia 1863 manifestu powstańczego Rządu Narodowego zapowiadającego uwłaszczenie chłopów zniósł w swoich dobrach ziemskich pańszczyznę. </a:t>
            </a:r>
          </a:p>
          <a:p>
            <a:pPr>
              <a:lnSpc>
                <a:spcPct val="120000"/>
              </a:lnSpc>
            </a:pPr>
            <a:r>
              <a:rPr lang="pl-PL" sz="1600" dirty="0">
                <a:latin typeface="Amasis MT Pro Black" panose="02040A04050005020304" pitchFamily="18" charset="-18"/>
                <a:cs typeface="Aharoni" panose="020F0502020204030204" pitchFamily="2" charset="-79"/>
              </a:rPr>
              <a:t>Matką Gabriela Narutowicza była Wiktoria ze Szczepkowskich. To ona przejęła ciężar wychowania synów po śmierci męża. Jako kobieta wykształcona i zafascynowana filozofią oświecenia wywarła duży wpływ na poglądy młodego Gabriela.</a:t>
            </a:r>
          </a:p>
          <a:p>
            <a:pPr>
              <a:lnSpc>
                <a:spcPct val="120000"/>
              </a:lnSpc>
            </a:pPr>
            <a:r>
              <a:rPr lang="pl-PL" sz="1600" dirty="0">
                <a:latin typeface="Amasis MT Pro Black" panose="02040A04050005020304" pitchFamily="18" charset="-18"/>
                <a:cs typeface="Aharoni" panose="020F0502020204030204" pitchFamily="2" charset="-79"/>
              </a:rPr>
              <a:t>Brat – Stanisław, obywatel Republiki Litewskiej, był członkiem tymczasowego litewskiego parlamentu – </a:t>
            </a:r>
            <a:r>
              <a:rPr lang="pl-PL" sz="1600" dirty="0" err="1">
                <a:latin typeface="Amasis MT Pro Black" panose="02040A04050005020304" pitchFamily="18" charset="-18"/>
                <a:cs typeface="Aharoni" panose="020F0502020204030204" pitchFamily="2" charset="-79"/>
              </a:rPr>
              <a:t>Taryby</a:t>
            </a:r>
            <a:r>
              <a:rPr lang="pl-PL" sz="1600" dirty="0">
                <a:latin typeface="Amasis MT Pro Black" panose="02040A04050005020304" pitchFamily="18" charset="-18"/>
                <a:cs typeface="Aharoni" panose="020F0502020204030204" pitchFamily="2" charset="-79"/>
              </a:rPr>
              <a:t> i jego podpis widnieje na Deklaracji Niepodległości Litwy z lutego 1918 roku.</a:t>
            </a:r>
          </a:p>
        </p:txBody>
      </p:sp>
    </p:spTree>
    <p:extLst>
      <p:ext uri="{BB962C8B-B14F-4D97-AF65-F5344CB8AC3E}">
        <p14:creationId xmlns:p14="http://schemas.microsoft.com/office/powerpoint/2010/main" val="12440942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683"/>
    </mc:Choice>
    <mc:Fallback xmlns="">
      <p:transition spd="slow" advTm="668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C110D81D-8F91-E103-B9F3-32305EF25C68}"/>
              </a:ext>
            </a:extLst>
          </p:cNvPr>
          <p:cNvPicPr>
            <a:picLocks noChangeAspect="1"/>
          </p:cNvPicPr>
          <p:nvPr/>
        </p:nvPicPr>
        <p:blipFill>
          <a:blip r:embed="rId2"/>
          <a:stretch>
            <a:fillRect/>
          </a:stretch>
        </p:blipFill>
        <p:spPr>
          <a:xfrm>
            <a:off x="0" y="0"/>
            <a:ext cx="12207140" cy="5340625"/>
          </a:xfrm>
          <a:prstGeom prst="rect">
            <a:avLst/>
          </a:prstGeom>
        </p:spPr>
      </p:pic>
      <p:sp>
        <p:nvSpPr>
          <p:cNvPr id="6" name="pole tekstowe 5">
            <a:extLst>
              <a:ext uri="{FF2B5EF4-FFF2-40B4-BE49-F238E27FC236}">
                <a16:creationId xmlns:a16="http://schemas.microsoft.com/office/drawing/2014/main" id="{FB9465A2-C847-1BCE-5115-DE25EABB9307}"/>
              </a:ext>
            </a:extLst>
          </p:cNvPr>
          <p:cNvSpPr txBox="1"/>
          <p:nvPr/>
        </p:nvSpPr>
        <p:spPr>
          <a:xfrm>
            <a:off x="0" y="0"/>
            <a:ext cx="4580546" cy="923330"/>
          </a:xfrm>
          <a:prstGeom prst="rect">
            <a:avLst/>
          </a:prstGeom>
          <a:noFill/>
        </p:spPr>
        <p:txBody>
          <a:bodyPr wrap="square">
            <a:spAutoFit/>
          </a:bodyPr>
          <a:lstStyle/>
          <a:p>
            <a:r>
              <a:rPr lang="pl-PL" sz="1800" b="1" dirty="0">
                <a:solidFill>
                  <a:schemeClr val="accent2">
                    <a:lumMod val="60000"/>
                    <a:lumOff val="40000"/>
                  </a:schemeClr>
                </a:solidFill>
                <a:latin typeface="Amasis MT Pro Black" panose="02040A04050005020304" pitchFamily="18" charset="-18"/>
              </a:rPr>
              <a:t>Ciekawostka: </a:t>
            </a:r>
          </a:p>
          <a:p>
            <a:r>
              <a:rPr lang="pl-PL" b="1" dirty="0">
                <a:solidFill>
                  <a:schemeClr val="accent2">
                    <a:lumMod val="60000"/>
                    <a:lumOff val="40000"/>
                  </a:schemeClr>
                </a:solidFill>
                <a:latin typeface="Amasis MT Pro Black" panose="02040A04050005020304" pitchFamily="18" charset="-18"/>
              </a:rPr>
              <a:t>J</a:t>
            </a:r>
            <a:r>
              <a:rPr lang="pl-PL" sz="1800" b="1" dirty="0">
                <a:solidFill>
                  <a:schemeClr val="accent2">
                    <a:lumMod val="60000"/>
                    <a:lumOff val="40000"/>
                  </a:schemeClr>
                </a:solidFill>
                <a:latin typeface="Amasis MT Pro Black" panose="02040A04050005020304" pitchFamily="18" charset="-18"/>
              </a:rPr>
              <a:t>ego daleką </a:t>
            </a:r>
            <a:r>
              <a:rPr lang="pl-PL" b="1" dirty="0">
                <a:solidFill>
                  <a:schemeClr val="accent2">
                    <a:lumMod val="60000"/>
                    <a:lumOff val="40000"/>
                  </a:schemeClr>
                </a:solidFill>
                <a:latin typeface="Amasis MT Pro Black" panose="02040A04050005020304" pitchFamily="18" charset="-18"/>
              </a:rPr>
              <a:t>rodziną</a:t>
            </a:r>
            <a:r>
              <a:rPr lang="pl-PL" sz="1800" b="1" dirty="0">
                <a:solidFill>
                  <a:schemeClr val="accent2">
                    <a:lumMod val="60000"/>
                    <a:lumOff val="40000"/>
                  </a:schemeClr>
                </a:solidFill>
                <a:latin typeface="Amasis MT Pro Black" panose="02040A04050005020304" pitchFamily="18" charset="-18"/>
              </a:rPr>
              <a:t> Józef Piłsudski, lecz nie byli spokrewnieni</a:t>
            </a:r>
          </a:p>
        </p:txBody>
      </p:sp>
      <p:sp>
        <p:nvSpPr>
          <p:cNvPr id="5" name="Owal 4">
            <a:extLst>
              <a:ext uri="{FF2B5EF4-FFF2-40B4-BE49-F238E27FC236}">
                <a16:creationId xmlns:a16="http://schemas.microsoft.com/office/drawing/2014/main" id="{FFA65EC4-8D9F-0B8E-02C0-75881E5E527C}"/>
              </a:ext>
            </a:extLst>
          </p:cNvPr>
          <p:cNvSpPr/>
          <p:nvPr/>
        </p:nvSpPr>
        <p:spPr>
          <a:xfrm>
            <a:off x="449527" y="3221765"/>
            <a:ext cx="1495514" cy="700755"/>
          </a:xfrm>
          <a:prstGeom prst="ellipse">
            <a:avLst/>
          </a:prstGeom>
          <a:noFill/>
          <a:ln w="635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Owal 6">
            <a:extLst>
              <a:ext uri="{FF2B5EF4-FFF2-40B4-BE49-F238E27FC236}">
                <a16:creationId xmlns:a16="http://schemas.microsoft.com/office/drawing/2014/main" id="{3D1D1D2E-79AC-7D8E-47E4-86DEC73C8B34}"/>
              </a:ext>
            </a:extLst>
          </p:cNvPr>
          <p:cNvSpPr/>
          <p:nvPr/>
        </p:nvSpPr>
        <p:spPr>
          <a:xfrm>
            <a:off x="5891774" y="3232447"/>
            <a:ext cx="1495514" cy="700755"/>
          </a:xfrm>
          <a:prstGeom prst="ellipse">
            <a:avLst/>
          </a:prstGeom>
          <a:noFill/>
          <a:ln w="635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solidFill>
                <a:schemeClr val="accent2">
                  <a:lumMod val="60000"/>
                  <a:lumOff val="40000"/>
                </a:schemeClr>
              </a:solidFill>
            </a:endParaRPr>
          </a:p>
        </p:txBody>
      </p:sp>
      <p:pic>
        <p:nvPicPr>
          <p:cNvPr id="9" name="Grafika 8" descr="Kursor z wypełnieniem pełnym">
            <a:extLst>
              <a:ext uri="{FF2B5EF4-FFF2-40B4-BE49-F238E27FC236}">
                <a16:creationId xmlns:a16="http://schemas.microsoft.com/office/drawing/2014/main" id="{3E8A041D-50EE-720F-A1F2-58D217A71E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372480">
            <a:off x="5395245" y="3873382"/>
            <a:ext cx="914400" cy="914400"/>
          </a:xfrm>
          <a:prstGeom prst="rect">
            <a:avLst/>
          </a:prstGeom>
        </p:spPr>
      </p:pic>
      <p:pic>
        <p:nvPicPr>
          <p:cNvPr id="10" name="Grafika 9" descr="Kursor z wypełnieniem pełnym">
            <a:extLst>
              <a:ext uri="{FF2B5EF4-FFF2-40B4-BE49-F238E27FC236}">
                <a16:creationId xmlns:a16="http://schemas.microsoft.com/office/drawing/2014/main" id="{8CABAC77-365F-EBDC-774C-0305F6357F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372480">
            <a:off x="-252100" y="3543357"/>
            <a:ext cx="914400" cy="914400"/>
          </a:xfrm>
          <a:prstGeom prst="rect">
            <a:avLst/>
          </a:prstGeom>
        </p:spPr>
      </p:pic>
      <p:sp>
        <p:nvSpPr>
          <p:cNvPr id="12" name="Prostokąt 11">
            <a:extLst>
              <a:ext uri="{FF2B5EF4-FFF2-40B4-BE49-F238E27FC236}">
                <a16:creationId xmlns:a16="http://schemas.microsoft.com/office/drawing/2014/main" id="{ACF88B0A-D168-5D90-FF3D-DA13E43CAC5C}"/>
              </a:ext>
            </a:extLst>
          </p:cNvPr>
          <p:cNvSpPr/>
          <p:nvPr/>
        </p:nvSpPr>
        <p:spPr>
          <a:xfrm>
            <a:off x="-98323" y="5340625"/>
            <a:ext cx="12654117" cy="1630446"/>
          </a:xfrm>
          <a:prstGeom prst="rect">
            <a:avLst/>
          </a:prstGeom>
          <a:solidFill>
            <a:schemeClr val="tx1"/>
          </a:solid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388487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709097-1D5E-461B-A75A-2CB4E0B19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8E7CE3D-756A-41A4-9B20-2A2FC3A1E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na wolnym powietrzu, jesień, niebo, drzewo&#10;&#10;Opis wygenerowany automatycznie">
            <a:extLst>
              <a:ext uri="{FF2B5EF4-FFF2-40B4-BE49-F238E27FC236}">
                <a16:creationId xmlns:a16="http://schemas.microsoft.com/office/drawing/2014/main" id="{F9DA606A-2074-0F35-A25C-993098B533C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3460" b="1984"/>
          <a:stretch/>
        </p:blipFill>
        <p:spPr>
          <a:xfrm>
            <a:off x="20" y="2520"/>
            <a:ext cx="12191980" cy="6855480"/>
          </a:xfrm>
          <a:prstGeom prst="rect">
            <a:avLst/>
          </a:prstGeom>
        </p:spPr>
      </p:pic>
      <p:sp>
        <p:nvSpPr>
          <p:cNvPr id="2" name="Tytuł 1">
            <a:extLst>
              <a:ext uri="{FF2B5EF4-FFF2-40B4-BE49-F238E27FC236}">
                <a16:creationId xmlns:a16="http://schemas.microsoft.com/office/drawing/2014/main" id="{39F60088-E9CE-9258-84E3-F2E4BE77331C}"/>
              </a:ext>
            </a:extLst>
          </p:cNvPr>
          <p:cNvSpPr>
            <a:spLocks noGrp="1"/>
          </p:cNvSpPr>
          <p:nvPr>
            <p:ph type="title"/>
          </p:nvPr>
        </p:nvSpPr>
        <p:spPr>
          <a:xfrm>
            <a:off x="1429566" y="1045445"/>
            <a:ext cx="9238434" cy="857559"/>
          </a:xfrm>
        </p:spPr>
        <p:txBody>
          <a:bodyPr>
            <a:normAutofit/>
          </a:bodyPr>
          <a:lstStyle/>
          <a:p>
            <a:r>
              <a:rPr lang="pl-PL" dirty="0">
                <a:solidFill>
                  <a:schemeClr val="accent2">
                    <a:lumMod val="60000"/>
                    <a:lumOff val="40000"/>
                  </a:schemeClr>
                </a:solidFill>
              </a:rPr>
              <a:t>Edukacja i pocz</a:t>
            </a:r>
            <a:r>
              <a:rPr lang="pl-PL" sz="3100" dirty="0">
                <a:solidFill>
                  <a:schemeClr val="accent2">
                    <a:lumMod val="60000"/>
                    <a:lumOff val="40000"/>
                  </a:schemeClr>
                </a:solidFill>
              </a:rPr>
              <a:t>ą</a:t>
            </a:r>
            <a:r>
              <a:rPr lang="pl-PL" dirty="0">
                <a:solidFill>
                  <a:schemeClr val="accent2">
                    <a:lumMod val="60000"/>
                    <a:lumOff val="40000"/>
                  </a:schemeClr>
                </a:solidFill>
              </a:rPr>
              <a:t>tek życia w Szwajcarii</a:t>
            </a:r>
          </a:p>
        </p:txBody>
      </p:sp>
      <p:cxnSp>
        <p:nvCxnSpPr>
          <p:cNvPr id="14" name="Straight Connector 13">
            <a:extLst>
              <a:ext uri="{FF2B5EF4-FFF2-40B4-BE49-F238E27FC236}">
                <a16:creationId xmlns:a16="http://schemas.microsoft.com/office/drawing/2014/main" id="{837CF948-9F12-4674-98E3-7A7FE57A19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FF8AB09C-E462-0E5A-3429-F76C1E69007E}"/>
              </a:ext>
            </a:extLst>
          </p:cNvPr>
          <p:cNvSpPr>
            <a:spLocks noGrp="1" noChangeArrowheads="1"/>
          </p:cNvSpPr>
          <p:nvPr>
            <p:ph idx="1"/>
          </p:nvPr>
        </p:nvSpPr>
        <p:spPr bwMode="auto">
          <a:xfrm>
            <a:off x="1429555" y="2743200"/>
            <a:ext cx="7955077" cy="3352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eaLnBrk="0" fontAlgn="base" hangingPunct="0">
              <a:lnSpc>
                <a:spcPct val="120000"/>
              </a:lnSpc>
              <a:spcBef>
                <a:spcPct val="0"/>
              </a:spcBef>
              <a:spcAft>
                <a:spcPts val="600"/>
              </a:spcAft>
              <a:buSzTx/>
            </a:pPr>
            <a:r>
              <a:rPr lang="pl-PL" sz="1500" dirty="0">
                <a:solidFill>
                  <a:schemeClr val="accent2">
                    <a:lumMod val="60000"/>
                    <a:lumOff val="40000"/>
                  </a:schemeClr>
                </a:solidFill>
                <a:latin typeface="Amasis MT Pro Black" panose="02040A04050005020304" pitchFamily="18" charset="-18"/>
              </a:rPr>
              <a:t>Po ukończeniu gimnazjum w Lipawie na Łotwie Narutowicz podjął studia na Wydziale Matematyczno-Fizycznym uniwersytetu w Petersburgu, ale z powodu choroby musiał je przerwać. Wiele lat spędził w Szwajcarii, gdzie studiował na politechnice w Zurychu (1887-1891). </a:t>
            </a:r>
          </a:p>
          <a:p>
            <a:pPr eaLnBrk="0" fontAlgn="base" hangingPunct="0">
              <a:lnSpc>
                <a:spcPct val="120000"/>
              </a:lnSpc>
              <a:spcBef>
                <a:spcPct val="0"/>
              </a:spcBef>
              <a:spcAft>
                <a:spcPts val="600"/>
              </a:spcAft>
              <a:buSzTx/>
            </a:pPr>
            <a:r>
              <a:rPr lang="pl-PL" sz="1500" dirty="0">
                <a:solidFill>
                  <a:schemeClr val="accent2">
                    <a:lumMod val="60000"/>
                    <a:lumOff val="40000"/>
                  </a:schemeClr>
                </a:solidFill>
                <a:latin typeface="Amasis MT Pro Black" panose="02040A04050005020304" pitchFamily="18" charset="-18"/>
              </a:rPr>
              <a:t>W czasie studiów pomagał Polakom ściganym przez carat, związany był też z emigracyjną partią "Proletariat". Uniemożliwiło mu to powrót do kraju, gdyż władze rosyjskie wydały nakaz jego aresztowania.</a:t>
            </a:r>
          </a:p>
          <a:p>
            <a:pPr eaLnBrk="0" fontAlgn="base" hangingPunct="0">
              <a:lnSpc>
                <a:spcPct val="120000"/>
              </a:lnSpc>
              <a:spcBef>
                <a:spcPct val="0"/>
              </a:spcBef>
              <a:spcAft>
                <a:spcPts val="600"/>
              </a:spcAft>
              <a:buSzTx/>
            </a:pPr>
            <a:r>
              <a:rPr lang="pl-PL" sz="1500" dirty="0">
                <a:solidFill>
                  <a:schemeClr val="accent2">
                    <a:lumMod val="60000"/>
                    <a:lumOff val="40000"/>
                  </a:schemeClr>
                </a:solidFill>
                <a:latin typeface="Amasis MT Pro Black" panose="02040A04050005020304" pitchFamily="18" charset="-18"/>
              </a:rPr>
              <a:t>W 1895 roku przyjął obywatelstwo szwajcarskie, a po ukończeniu studiów pierwszą posadę otrzymał w biurze budowy kolei żelaznej w St. Gallen w północno-wschodniej Szwajcarii.</a:t>
            </a:r>
          </a:p>
          <a:p>
            <a:pPr eaLnBrk="0" fontAlgn="base" hangingPunct="0">
              <a:lnSpc>
                <a:spcPct val="120000"/>
              </a:lnSpc>
              <a:spcBef>
                <a:spcPct val="0"/>
              </a:spcBef>
              <a:spcAft>
                <a:spcPts val="600"/>
              </a:spcAft>
              <a:buSzTx/>
            </a:pPr>
            <a:endParaRPr lang="pl-PL" sz="1500" dirty="0">
              <a:solidFill>
                <a:schemeClr val="accent2">
                  <a:lumMod val="60000"/>
                  <a:lumOff val="40000"/>
                </a:schemeClr>
              </a:solidFill>
              <a:latin typeface="Amasis MT Pro Black" panose="02040A04050005020304" pitchFamily="18" charset="-18"/>
            </a:endParaRPr>
          </a:p>
        </p:txBody>
      </p:sp>
      <p:sp>
        <p:nvSpPr>
          <p:cNvPr id="6" name="pole tekstowe 5">
            <a:extLst>
              <a:ext uri="{FF2B5EF4-FFF2-40B4-BE49-F238E27FC236}">
                <a16:creationId xmlns:a16="http://schemas.microsoft.com/office/drawing/2014/main" id="{BEDF7FE0-AD13-F6E1-AF1C-1D410FD30F83}"/>
              </a:ext>
            </a:extLst>
          </p:cNvPr>
          <p:cNvSpPr txBox="1"/>
          <p:nvPr/>
        </p:nvSpPr>
        <p:spPr>
          <a:xfrm>
            <a:off x="10506075" y="6209149"/>
            <a:ext cx="2333625" cy="646331"/>
          </a:xfrm>
          <a:prstGeom prst="rect">
            <a:avLst/>
          </a:prstGeom>
          <a:noFill/>
        </p:spPr>
        <p:txBody>
          <a:bodyPr wrap="square" rtlCol="0">
            <a:spAutoFit/>
          </a:bodyPr>
          <a:lstStyle/>
          <a:p>
            <a:r>
              <a:rPr lang="pl-PL" dirty="0">
                <a:solidFill>
                  <a:schemeClr val="accent2">
                    <a:lumMod val="60000"/>
                    <a:lumOff val="40000"/>
                  </a:schemeClr>
                </a:solidFill>
              </a:rPr>
              <a:t>Uniwersytet w Zurychu</a:t>
            </a:r>
          </a:p>
        </p:txBody>
      </p:sp>
    </p:spTree>
    <p:extLst>
      <p:ext uri="{BB962C8B-B14F-4D97-AF65-F5344CB8AC3E}">
        <p14:creationId xmlns:p14="http://schemas.microsoft.com/office/powerpoint/2010/main" val="1050560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F89AC8-9309-099C-1ECB-A2309A68BE5C}"/>
              </a:ext>
            </a:extLst>
          </p:cNvPr>
          <p:cNvSpPr>
            <a:spLocks noGrp="1"/>
          </p:cNvSpPr>
          <p:nvPr>
            <p:ph type="title"/>
          </p:nvPr>
        </p:nvSpPr>
        <p:spPr>
          <a:xfrm>
            <a:off x="-1" y="-121829"/>
            <a:ext cx="6095999" cy="1141004"/>
          </a:xfrm>
        </p:spPr>
        <p:txBody>
          <a:bodyPr>
            <a:normAutofit/>
          </a:bodyPr>
          <a:lstStyle/>
          <a:p>
            <a:r>
              <a:rPr lang="pl-PL" dirty="0"/>
              <a:t>Osiągnięcia inżynieryjne I początek XX wieku</a:t>
            </a:r>
          </a:p>
        </p:txBody>
      </p:sp>
      <p:sp>
        <p:nvSpPr>
          <p:cNvPr id="3" name="Symbol zastępczy zawartości 2">
            <a:extLst>
              <a:ext uri="{FF2B5EF4-FFF2-40B4-BE49-F238E27FC236}">
                <a16:creationId xmlns:a16="http://schemas.microsoft.com/office/drawing/2014/main" id="{550B3043-D633-3AA7-EA54-48E12209C6F6}"/>
              </a:ext>
            </a:extLst>
          </p:cNvPr>
          <p:cNvSpPr>
            <a:spLocks noGrp="1"/>
          </p:cNvSpPr>
          <p:nvPr>
            <p:ph idx="1"/>
          </p:nvPr>
        </p:nvSpPr>
        <p:spPr>
          <a:xfrm>
            <a:off x="-262647" y="886059"/>
            <a:ext cx="6358645" cy="5983478"/>
          </a:xfrm>
        </p:spPr>
        <p:txBody>
          <a:bodyPr>
            <a:noAutofit/>
          </a:bodyPr>
          <a:lstStyle/>
          <a:p>
            <a:pPr lvl="1"/>
            <a:r>
              <a:rPr lang="pl-PL" dirty="0">
                <a:latin typeface="Amasis MT Pro Black" panose="02040A04050005020304" pitchFamily="18" charset="-18"/>
              </a:rPr>
              <a:t>	</a:t>
            </a:r>
          </a:p>
          <a:p>
            <a:pPr lvl="1"/>
            <a:r>
              <a:rPr lang="pl-PL" dirty="0">
                <a:latin typeface="Amasis MT Pro Black" panose="02040A04050005020304" pitchFamily="18" charset="-18"/>
              </a:rPr>
              <a:t>	W 1901 ożenił się z Ewą Krzyżanowską mieli dwoje dzieci: Annę i Stanisława. </a:t>
            </a:r>
          </a:p>
          <a:p>
            <a:pPr lvl="1"/>
            <a:r>
              <a:rPr lang="pl-PL" dirty="0">
                <a:latin typeface="Amasis MT Pro Black" panose="02040A04050005020304" pitchFamily="18" charset="-18"/>
              </a:rPr>
              <a:t>	W roku 1895 obejmuje kierownictwo nad jedną z sekcji regulacji Renu, w tym samym też roku otrzymuje obywatelstwo szwajcarskie. Rok później na Międzynarodowej Wystawie w Paryżu projekty Narutowicza otrzymują złoty medal. Narutowicz projektuje głównie elektrownie wodne. </a:t>
            </a:r>
          </a:p>
          <a:p>
            <a:pPr lvl="1"/>
            <a:r>
              <a:rPr lang="pl-PL" dirty="0">
                <a:latin typeface="Amasis MT Pro Black" panose="02040A04050005020304" pitchFamily="18" charset="-18"/>
              </a:rPr>
              <a:t>	Szybko zdobył uznanie jako światowej sławy inżynier. Został wykładowcą na Politechnice w Zurychu. Założył własne biuro konstruktorskie.</a:t>
            </a:r>
          </a:p>
        </p:txBody>
      </p:sp>
      <p:pic>
        <p:nvPicPr>
          <p:cNvPr id="5" name="Obraz 4" descr="Obraz zawierający na wolnym powietrzu, tama, scena, drzewo&#10;&#10;Opis wygenerowany automatycznie">
            <a:extLst>
              <a:ext uri="{FF2B5EF4-FFF2-40B4-BE49-F238E27FC236}">
                <a16:creationId xmlns:a16="http://schemas.microsoft.com/office/drawing/2014/main" id="{2B109378-A81F-B5E7-CB6B-F83414BA1AE6}"/>
              </a:ext>
            </a:extLst>
          </p:cNvPr>
          <p:cNvPicPr>
            <a:picLocks noChangeAspect="1"/>
          </p:cNvPicPr>
          <p:nvPr/>
        </p:nvPicPr>
        <p:blipFill rotWithShape="1">
          <a:blip r:embed="rId3">
            <a:extLst>
              <a:ext uri="{28A0092B-C50C-407E-A947-70E740481C1C}">
                <a14:useLocalDpi xmlns:a14="http://schemas.microsoft.com/office/drawing/2010/main" val="0"/>
              </a:ext>
            </a:extLst>
          </a:blip>
          <a:srcRect t="15129"/>
          <a:stretch/>
        </p:blipFill>
        <p:spPr>
          <a:xfrm>
            <a:off x="6096000" y="10"/>
            <a:ext cx="6096000" cy="3440526"/>
          </a:xfrm>
          <a:prstGeom prst="rect">
            <a:avLst/>
          </a:prstGeom>
        </p:spPr>
      </p:pic>
      <p:pic>
        <p:nvPicPr>
          <p:cNvPr id="7" name="Obraz 6" descr="Obraz zawierający na wolnym powietrzu, niebo, drzewo, zima&#10;&#10;Opis wygenerowany automatycznie">
            <a:extLst>
              <a:ext uri="{FF2B5EF4-FFF2-40B4-BE49-F238E27FC236}">
                <a16:creationId xmlns:a16="http://schemas.microsoft.com/office/drawing/2014/main" id="{C24757EC-D480-2EA0-A65C-D9BE1A128488}"/>
              </a:ext>
            </a:extLst>
          </p:cNvPr>
          <p:cNvPicPr>
            <a:picLocks noChangeAspect="1"/>
          </p:cNvPicPr>
          <p:nvPr/>
        </p:nvPicPr>
        <p:blipFill rotWithShape="1">
          <a:blip r:embed="rId4">
            <a:extLst>
              <a:ext uri="{28A0092B-C50C-407E-A947-70E740481C1C}">
                <a14:useLocalDpi xmlns:a14="http://schemas.microsoft.com/office/drawing/2010/main" val="0"/>
              </a:ext>
            </a:extLst>
          </a:blip>
          <a:srcRect t="7393" b="7736"/>
          <a:stretch/>
        </p:blipFill>
        <p:spPr>
          <a:xfrm>
            <a:off x="6096000" y="3429000"/>
            <a:ext cx="6096000" cy="3440536"/>
          </a:xfrm>
          <a:prstGeom prst="rect">
            <a:avLst/>
          </a:prstGeom>
        </p:spPr>
      </p:pic>
      <p:sp>
        <p:nvSpPr>
          <p:cNvPr id="4" name="pole tekstowe 3">
            <a:extLst>
              <a:ext uri="{FF2B5EF4-FFF2-40B4-BE49-F238E27FC236}">
                <a16:creationId xmlns:a16="http://schemas.microsoft.com/office/drawing/2014/main" id="{56028BD6-79E9-E1E6-E85F-B6D1609F460D}"/>
              </a:ext>
            </a:extLst>
          </p:cNvPr>
          <p:cNvSpPr txBox="1"/>
          <p:nvPr/>
        </p:nvSpPr>
        <p:spPr>
          <a:xfrm>
            <a:off x="6255521" y="3558351"/>
            <a:ext cx="5828324" cy="646331"/>
          </a:xfrm>
          <a:prstGeom prst="rect">
            <a:avLst/>
          </a:prstGeom>
          <a:noFill/>
        </p:spPr>
        <p:txBody>
          <a:bodyPr wrap="square" rtlCol="0">
            <a:spAutoFit/>
          </a:bodyPr>
          <a:lstStyle/>
          <a:p>
            <a:r>
              <a:rPr lang="pl-PL" dirty="0">
                <a:latin typeface="Amasis MT Pro Black" panose="02040A04050005020304" pitchFamily="18" charset="-18"/>
              </a:rPr>
              <a:t>Elektrownia wodna w Mühlebergu w Szwajcarii, której budową kierował Narutowicz</a:t>
            </a:r>
          </a:p>
        </p:txBody>
      </p:sp>
      <p:sp>
        <p:nvSpPr>
          <p:cNvPr id="9" name="pole tekstowe 8">
            <a:extLst>
              <a:ext uri="{FF2B5EF4-FFF2-40B4-BE49-F238E27FC236}">
                <a16:creationId xmlns:a16="http://schemas.microsoft.com/office/drawing/2014/main" id="{E83D9C24-A428-92AF-6204-795627A8FBFC}"/>
              </a:ext>
            </a:extLst>
          </p:cNvPr>
          <p:cNvSpPr txBox="1"/>
          <p:nvPr/>
        </p:nvSpPr>
        <p:spPr>
          <a:xfrm>
            <a:off x="6255521" y="95251"/>
            <a:ext cx="5936479" cy="923330"/>
          </a:xfrm>
          <a:prstGeom prst="rect">
            <a:avLst/>
          </a:prstGeom>
          <a:noFill/>
        </p:spPr>
        <p:txBody>
          <a:bodyPr wrap="square" rtlCol="0">
            <a:spAutoFit/>
          </a:bodyPr>
          <a:lstStyle/>
          <a:p>
            <a:r>
              <a:rPr lang="pl-PL" dirty="0">
                <a:latin typeface="Amasis MT Pro Black" panose="02040A04050005020304" pitchFamily="18" charset="-18"/>
              </a:rPr>
              <a:t>Ciekawostka: widoczna na zdjęciu elektrownia wodna w Porąbce została projektu Narutowicza została zbudowana 14 lat po jego śmierci.</a:t>
            </a:r>
          </a:p>
        </p:txBody>
      </p:sp>
    </p:spTree>
    <p:extLst>
      <p:ext uri="{BB962C8B-B14F-4D97-AF65-F5344CB8AC3E}">
        <p14:creationId xmlns:p14="http://schemas.microsoft.com/office/powerpoint/2010/main" val="152511290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F89AC8-9309-099C-1ECB-A2309A68BE5C}"/>
              </a:ext>
            </a:extLst>
          </p:cNvPr>
          <p:cNvSpPr>
            <a:spLocks noGrp="1"/>
          </p:cNvSpPr>
          <p:nvPr>
            <p:ph type="title"/>
          </p:nvPr>
        </p:nvSpPr>
        <p:spPr>
          <a:xfrm>
            <a:off x="-1" y="-121829"/>
            <a:ext cx="6095999" cy="1141004"/>
          </a:xfrm>
        </p:spPr>
        <p:txBody>
          <a:bodyPr>
            <a:normAutofit/>
          </a:bodyPr>
          <a:lstStyle/>
          <a:p>
            <a:r>
              <a:rPr lang="pl-PL" dirty="0"/>
              <a:t>Osiągnięcia inżynieryjne I początek XX wieku</a:t>
            </a:r>
          </a:p>
        </p:txBody>
      </p:sp>
      <p:sp>
        <p:nvSpPr>
          <p:cNvPr id="3" name="Symbol zastępczy zawartości 2">
            <a:extLst>
              <a:ext uri="{FF2B5EF4-FFF2-40B4-BE49-F238E27FC236}">
                <a16:creationId xmlns:a16="http://schemas.microsoft.com/office/drawing/2014/main" id="{550B3043-D633-3AA7-EA54-48E12209C6F6}"/>
              </a:ext>
            </a:extLst>
          </p:cNvPr>
          <p:cNvSpPr>
            <a:spLocks noGrp="1"/>
          </p:cNvSpPr>
          <p:nvPr>
            <p:ph idx="1"/>
          </p:nvPr>
        </p:nvSpPr>
        <p:spPr>
          <a:xfrm>
            <a:off x="-3" y="448673"/>
            <a:ext cx="6096001" cy="5946591"/>
          </a:xfrm>
        </p:spPr>
        <p:txBody>
          <a:bodyPr>
            <a:noAutofit/>
          </a:bodyPr>
          <a:lstStyle/>
          <a:p>
            <a:pPr marL="0" indent="0">
              <a:buNone/>
            </a:pPr>
            <a:endParaRPr lang="pl-PL" sz="1600" dirty="0">
              <a:latin typeface="Amasis MT Pro Black" panose="02040A04050005020304" pitchFamily="18" charset="-18"/>
            </a:endParaRPr>
          </a:p>
          <a:p>
            <a:pPr marL="0" indent="0">
              <a:buNone/>
            </a:pPr>
            <a:endParaRPr lang="pl-PL" sz="1600" dirty="0">
              <a:latin typeface="Amasis MT Pro Black" panose="02040A04050005020304" pitchFamily="18" charset="-18"/>
            </a:endParaRPr>
          </a:p>
          <a:p>
            <a:pPr marL="0" indent="0">
              <a:buNone/>
            </a:pPr>
            <a:r>
              <a:rPr lang="pl-PL" sz="1600" dirty="0">
                <a:latin typeface="Amasis MT Pro Black" panose="02040A04050005020304" pitchFamily="18" charset="-18"/>
              </a:rPr>
              <a:t>	Narutowicz był profesorem w latach 1907-1919. W roku 1915 zostaje przewodniczącym Międzynarodowej Komisji Regulacji Renu. </a:t>
            </a:r>
          </a:p>
          <a:p>
            <a:pPr marL="0" indent="0">
              <a:buNone/>
            </a:pPr>
            <a:r>
              <a:rPr lang="pl-PL" sz="1600" dirty="0">
                <a:latin typeface="Amasis MT Pro Black" panose="02040A04050005020304" pitchFamily="18" charset="-18"/>
              </a:rPr>
              <a:t>	W roku 1914, na wieść o wybuchu wojny, rozpoczyna akcję filantropijną, mająca na celu pomoc Polakom, którzy przez wojnę trafiają do Szwajcarii, zakłada Polski Komitet Samopomocy, a rok później zostaje jednym z dyrektorów Komitetu Pomocy Ofiarom Wojny w Polsce. </a:t>
            </a:r>
          </a:p>
          <a:p>
            <a:pPr marL="0" indent="0">
              <a:buNone/>
            </a:pPr>
            <a:r>
              <a:rPr lang="pl-PL" sz="1600" dirty="0">
                <a:latin typeface="Amasis MT Pro Black" panose="02040A04050005020304" pitchFamily="18" charset="-18"/>
              </a:rPr>
              <a:t>	Głosi koncepcję odzyskania niepodległości bez angażowania się po którejkolwiek ze stron politycznych. Po wybuchu rewolucji w Rosji zmienia poglądy i szuka niepodległości poprzez sojusz z państwami koalicji.</a:t>
            </a:r>
          </a:p>
          <a:p>
            <a:pPr>
              <a:lnSpc>
                <a:spcPct val="120000"/>
              </a:lnSpc>
            </a:pPr>
            <a:endParaRPr lang="pl-PL" sz="1600" dirty="0">
              <a:latin typeface="Amasis MT Pro Black" panose="02040A04050005020304" pitchFamily="18" charset="-18"/>
            </a:endParaRPr>
          </a:p>
        </p:txBody>
      </p:sp>
      <p:pic>
        <p:nvPicPr>
          <p:cNvPr id="5" name="Obraz 4" descr="Obraz zawierający na wolnym powietrzu, tama, scena, drzewo&#10;&#10;Opis wygenerowany automatycznie">
            <a:extLst>
              <a:ext uri="{FF2B5EF4-FFF2-40B4-BE49-F238E27FC236}">
                <a16:creationId xmlns:a16="http://schemas.microsoft.com/office/drawing/2014/main" id="{2B109378-A81F-B5E7-CB6B-F83414BA1AE6}"/>
              </a:ext>
            </a:extLst>
          </p:cNvPr>
          <p:cNvPicPr>
            <a:picLocks noChangeAspect="1"/>
          </p:cNvPicPr>
          <p:nvPr/>
        </p:nvPicPr>
        <p:blipFill rotWithShape="1">
          <a:blip r:embed="rId3">
            <a:extLst>
              <a:ext uri="{28A0092B-C50C-407E-A947-70E740481C1C}">
                <a14:useLocalDpi xmlns:a14="http://schemas.microsoft.com/office/drawing/2010/main" val="0"/>
              </a:ext>
            </a:extLst>
          </a:blip>
          <a:srcRect t="15129"/>
          <a:stretch/>
        </p:blipFill>
        <p:spPr>
          <a:xfrm>
            <a:off x="6096000" y="10"/>
            <a:ext cx="6096000" cy="3440526"/>
          </a:xfrm>
          <a:prstGeom prst="rect">
            <a:avLst/>
          </a:prstGeom>
        </p:spPr>
      </p:pic>
      <p:pic>
        <p:nvPicPr>
          <p:cNvPr id="7" name="Obraz 6" descr="Obraz zawierający na wolnym powietrzu, niebo, drzewo, zima&#10;&#10;Opis wygenerowany automatycznie">
            <a:extLst>
              <a:ext uri="{FF2B5EF4-FFF2-40B4-BE49-F238E27FC236}">
                <a16:creationId xmlns:a16="http://schemas.microsoft.com/office/drawing/2014/main" id="{C24757EC-D480-2EA0-A65C-D9BE1A128488}"/>
              </a:ext>
            </a:extLst>
          </p:cNvPr>
          <p:cNvPicPr>
            <a:picLocks noChangeAspect="1"/>
          </p:cNvPicPr>
          <p:nvPr/>
        </p:nvPicPr>
        <p:blipFill rotWithShape="1">
          <a:blip r:embed="rId4">
            <a:extLst>
              <a:ext uri="{28A0092B-C50C-407E-A947-70E740481C1C}">
                <a14:useLocalDpi xmlns:a14="http://schemas.microsoft.com/office/drawing/2010/main" val="0"/>
              </a:ext>
            </a:extLst>
          </a:blip>
          <a:srcRect t="7393" b="7736"/>
          <a:stretch/>
        </p:blipFill>
        <p:spPr>
          <a:xfrm>
            <a:off x="6096000" y="3429000"/>
            <a:ext cx="6096000" cy="3440536"/>
          </a:xfrm>
          <a:prstGeom prst="rect">
            <a:avLst/>
          </a:prstGeom>
        </p:spPr>
      </p:pic>
      <p:sp>
        <p:nvSpPr>
          <p:cNvPr id="8" name="pole tekstowe 7">
            <a:extLst>
              <a:ext uri="{FF2B5EF4-FFF2-40B4-BE49-F238E27FC236}">
                <a16:creationId xmlns:a16="http://schemas.microsoft.com/office/drawing/2014/main" id="{4E0037CC-EAB5-09B2-7118-B54C17A9AF8E}"/>
              </a:ext>
            </a:extLst>
          </p:cNvPr>
          <p:cNvSpPr txBox="1"/>
          <p:nvPr/>
        </p:nvSpPr>
        <p:spPr>
          <a:xfrm>
            <a:off x="6255521" y="95251"/>
            <a:ext cx="5936479" cy="923330"/>
          </a:xfrm>
          <a:prstGeom prst="rect">
            <a:avLst/>
          </a:prstGeom>
          <a:noFill/>
        </p:spPr>
        <p:txBody>
          <a:bodyPr wrap="square" rtlCol="0">
            <a:spAutoFit/>
          </a:bodyPr>
          <a:lstStyle/>
          <a:p>
            <a:r>
              <a:rPr lang="pl-PL" dirty="0">
                <a:latin typeface="Amasis MT Pro Black" panose="02040A04050005020304" pitchFamily="18" charset="-18"/>
              </a:rPr>
              <a:t>Ciekawostka: widoczna na zdjęciu elektrownia wodna w Porąbce została projektu Narutowicza została zbudowana 14 lat po jego śmierci.</a:t>
            </a:r>
          </a:p>
        </p:txBody>
      </p:sp>
      <p:sp>
        <p:nvSpPr>
          <p:cNvPr id="4" name="pole tekstowe 3">
            <a:extLst>
              <a:ext uri="{FF2B5EF4-FFF2-40B4-BE49-F238E27FC236}">
                <a16:creationId xmlns:a16="http://schemas.microsoft.com/office/drawing/2014/main" id="{5E4532B1-E65E-1F6C-499C-85BD74EFDC98}"/>
              </a:ext>
            </a:extLst>
          </p:cNvPr>
          <p:cNvSpPr txBox="1"/>
          <p:nvPr/>
        </p:nvSpPr>
        <p:spPr>
          <a:xfrm>
            <a:off x="6255521" y="3558351"/>
            <a:ext cx="5828324" cy="646331"/>
          </a:xfrm>
          <a:prstGeom prst="rect">
            <a:avLst/>
          </a:prstGeom>
          <a:noFill/>
        </p:spPr>
        <p:txBody>
          <a:bodyPr wrap="square" rtlCol="0">
            <a:spAutoFit/>
          </a:bodyPr>
          <a:lstStyle/>
          <a:p>
            <a:r>
              <a:rPr lang="pl-PL" dirty="0">
                <a:latin typeface="Amasis MT Pro Black" panose="02040A04050005020304" pitchFamily="18" charset="-18"/>
              </a:rPr>
              <a:t>Elektrownia wodna w Mühlebergu w Szwajcarii, której budową kierował Narutowicz</a:t>
            </a:r>
          </a:p>
        </p:txBody>
      </p:sp>
    </p:spTree>
    <p:extLst>
      <p:ext uri="{BB962C8B-B14F-4D97-AF65-F5344CB8AC3E}">
        <p14:creationId xmlns:p14="http://schemas.microsoft.com/office/powerpoint/2010/main" val="23530663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709097-1D5E-461B-A75A-2CB4E0B19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8E7CE3D-756A-41A4-9B20-2A2FC3A1E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az 5" descr="Obraz zawierający ubrania, osoba, Ludzka twarz, człowiek&#10;&#10;Opis wygenerowany automatycznie">
            <a:extLst>
              <a:ext uri="{FF2B5EF4-FFF2-40B4-BE49-F238E27FC236}">
                <a16:creationId xmlns:a16="http://schemas.microsoft.com/office/drawing/2014/main" id="{6C2A05DF-C1D2-D042-DB3D-D8548AFAB96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186" r="-1" b="-1"/>
          <a:stretch/>
        </p:blipFill>
        <p:spPr>
          <a:xfrm>
            <a:off x="20" y="2520"/>
            <a:ext cx="12191980" cy="6855480"/>
          </a:xfrm>
          <a:prstGeom prst="rect">
            <a:avLst/>
          </a:prstGeom>
        </p:spPr>
      </p:pic>
      <p:sp>
        <p:nvSpPr>
          <p:cNvPr id="2" name="Tytuł 1">
            <a:extLst>
              <a:ext uri="{FF2B5EF4-FFF2-40B4-BE49-F238E27FC236}">
                <a16:creationId xmlns:a16="http://schemas.microsoft.com/office/drawing/2014/main" id="{3B8091E2-0F2C-AFFA-B4CC-C78B77550BE7}"/>
              </a:ext>
            </a:extLst>
          </p:cNvPr>
          <p:cNvSpPr>
            <a:spLocks noGrp="1"/>
          </p:cNvSpPr>
          <p:nvPr>
            <p:ph type="title"/>
          </p:nvPr>
        </p:nvSpPr>
        <p:spPr>
          <a:xfrm>
            <a:off x="1429566" y="1045445"/>
            <a:ext cx="9238434" cy="857559"/>
          </a:xfrm>
        </p:spPr>
        <p:txBody>
          <a:bodyPr>
            <a:normAutofit fontScale="90000"/>
          </a:bodyPr>
          <a:lstStyle/>
          <a:p>
            <a:pPr>
              <a:lnSpc>
                <a:spcPct val="110000"/>
              </a:lnSpc>
            </a:pPr>
            <a:r>
              <a:rPr lang="pl-PL" sz="4000" dirty="0">
                <a:solidFill>
                  <a:schemeClr val="accent2">
                    <a:lumMod val="60000"/>
                    <a:lumOff val="40000"/>
                  </a:schemeClr>
                </a:solidFill>
                <a:latin typeface="Amasis MT Pro Black" panose="02040A04050005020304" pitchFamily="18" charset="-18"/>
              </a:rPr>
              <a:t>Powrót do Niepodległej Polski</a:t>
            </a:r>
            <a:br>
              <a:rPr lang="pl-PL" sz="1400" dirty="0">
                <a:solidFill>
                  <a:schemeClr val="accent2">
                    <a:lumMod val="60000"/>
                    <a:lumOff val="40000"/>
                  </a:schemeClr>
                </a:solidFill>
                <a:latin typeface="Amasis MT Pro Black" panose="02040A04050005020304" pitchFamily="18" charset="-18"/>
              </a:rPr>
            </a:br>
            <a:endParaRPr lang="pl-PL" sz="2200" dirty="0">
              <a:solidFill>
                <a:schemeClr val="accent2">
                  <a:lumMod val="60000"/>
                  <a:lumOff val="40000"/>
                </a:schemeClr>
              </a:solidFill>
            </a:endParaRPr>
          </a:p>
        </p:txBody>
      </p:sp>
      <p:cxnSp>
        <p:nvCxnSpPr>
          <p:cNvPr id="15" name="Straight Connector 14">
            <a:extLst>
              <a:ext uri="{FF2B5EF4-FFF2-40B4-BE49-F238E27FC236}">
                <a16:creationId xmlns:a16="http://schemas.microsoft.com/office/drawing/2014/main" id="{837CF948-9F12-4674-98E3-7A7FE57A19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05C0EB86-210C-F5EB-44FE-AE63980CA7DA}"/>
              </a:ext>
            </a:extLst>
          </p:cNvPr>
          <p:cNvSpPr>
            <a:spLocks noGrp="1"/>
          </p:cNvSpPr>
          <p:nvPr>
            <p:ph idx="1"/>
          </p:nvPr>
        </p:nvSpPr>
        <p:spPr>
          <a:xfrm>
            <a:off x="1429555" y="2743200"/>
            <a:ext cx="7955077" cy="3352800"/>
          </a:xfrm>
        </p:spPr>
        <p:txBody>
          <a:bodyPr>
            <a:normAutofit/>
          </a:bodyPr>
          <a:lstStyle/>
          <a:p>
            <a:r>
              <a:rPr lang="pl-PL" dirty="0">
                <a:solidFill>
                  <a:schemeClr val="accent2">
                    <a:lumMod val="60000"/>
                    <a:lumOff val="40000"/>
                  </a:schemeClr>
                </a:solidFill>
              </a:rPr>
              <a:t>W czerwcu 1920 roku został ministrem robót publicznych i koordynował pracę nad odbudową kraju ze zniszczeń wojennych oraz przygotowywał plany elektryfikacji z wykorzystaniem energii wodnej. W czerwcu 1922 został mianowany ministrem spraw zagranicznych. Od tamtej pory stał się ofiarą nagonki prowadzonej przez środowiska endeckie. Głównym powodem ataku były związki Gabriela Narutowicza z Józefem Piłsudskim, z którym był spowinowacony oraz rzekome uleganie mniejszościom narodowym. </a:t>
            </a:r>
          </a:p>
        </p:txBody>
      </p:sp>
    </p:spTree>
    <p:extLst>
      <p:ext uri="{BB962C8B-B14F-4D97-AF65-F5344CB8AC3E}">
        <p14:creationId xmlns:p14="http://schemas.microsoft.com/office/powerpoint/2010/main" val="2873465023"/>
      </p:ext>
    </p:extLst>
  </p:cSld>
  <p:clrMapOvr>
    <a:masterClrMapping/>
  </p:clrMapOvr>
</p:sld>
</file>

<file path=ppt/theme/theme1.xml><?xml version="1.0" encoding="utf-8"?>
<a:theme xmlns:a="http://schemas.openxmlformats.org/drawingml/2006/main" name="PortalVTI">
  <a:themeElements>
    <a:clrScheme name="Earth">
      <a:dk1>
        <a:sysClr val="windowText" lastClr="000000"/>
      </a:dk1>
      <a:lt1>
        <a:sysClr val="window" lastClr="FFFFFF"/>
      </a:lt1>
      <a:dk2>
        <a:srgbClr val="051618"/>
      </a:dk2>
      <a:lt2>
        <a:srgbClr val="E8E8DF"/>
      </a:lt2>
      <a:accent1>
        <a:srgbClr val="2D714C"/>
      </a:accent1>
      <a:accent2>
        <a:srgbClr val="1F7985"/>
      </a:accent2>
      <a:accent3>
        <a:srgbClr val="0D6756"/>
      </a:accent3>
      <a:accent4>
        <a:srgbClr val="40945E"/>
      </a:accent4>
      <a:accent5>
        <a:srgbClr val="389896"/>
      </a:accent5>
      <a:accent6>
        <a:srgbClr val="64924A"/>
      </a:accent6>
      <a:hlink>
        <a:srgbClr val="1F855C"/>
      </a:hlink>
      <a:folHlink>
        <a:srgbClr val="227390"/>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ppt/theme/themeOverride1.xml><?xml version="1.0" encoding="utf-8"?>
<a:themeOverride xmlns:a="http://schemas.openxmlformats.org/drawingml/2006/main">
  <a:clrScheme name="Earth">
    <a:dk1>
      <a:sysClr val="windowText" lastClr="000000"/>
    </a:dk1>
    <a:lt1>
      <a:sysClr val="window" lastClr="FFFFFF"/>
    </a:lt1>
    <a:dk2>
      <a:srgbClr val="051618"/>
    </a:dk2>
    <a:lt2>
      <a:srgbClr val="E8E8DF"/>
    </a:lt2>
    <a:accent1>
      <a:srgbClr val="2D714C"/>
    </a:accent1>
    <a:accent2>
      <a:srgbClr val="1F7985"/>
    </a:accent2>
    <a:accent3>
      <a:srgbClr val="0D6756"/>
    </a:accent3>
    <a:accent4>
      <a:srgbClr val="40945E"/>
    </a:accent4>
    <a:accent5>
      <a:srgbClr val="389896"/>
    </a:accent5>
    <a:accent6>
      <a:srgbClr val="64924A"/>
    </a:accent6>
    <a:hlink>
      <a:srgbClr val="1F855C"/>
    </a:hlink>
    <a:folHlink>
      <a:srgbClr val="227390"/>
    </a:folHlink>
  </a:clrScheme>
</a:themeOverride>
</file>

<file path=ppt/theme/themeOverride2.xml><?xml version="1.0" encoding="utf-8"?>
<a:themeOverride xmlns:a="http://schemas.openxmlformats.org/drawingml/2006/main">
  <a:clrScheme name="Earth">
    <a:dk1>
      <a:sysClr val="windowText" lastClr="000000"/>
    </a:dk1>
    <a:lt1>
      <a:sysClr val="window" lastClr="FFFFFF"/>
    </a:lt1>
    <a:dk2>
      <a:srgbClr val="051618"/>
    </a:dk2>
    <a:lt2>
      <a:srgbClr val="E8E8DF"/>
    </a:lt2>
    <a:accent1>
      <a:srgbClr val="2D714C"/>
    </a:accent1>
    <a:accent2>
      <a:srgbClr val="1F7985"/>
    </a:accent2>
    <a:accent3>
      <a:srgbClr val="0D6756"/>
    </a:accent3>
    <a:accent4>
      <a:srgbClr val="40945E"/>
    </a:accent4>
    <a:accent5>
      <a:srgbClr val="389896"/>
    </a:accent5>
    <a:accent6>
      <a:srgbClr val="64924A"/>
    </a:accent6>
    <a:hlink>
      <a:srgbClr val="1F855C"/>
    </a:hlink>
    <a:folHlink>
      <a:srgbClr val="227390"/>
    </a:folHlink>
  </a:clrScheme>
</a:themeOverride>
</file>

<file path=ppt/theme/themeOverride3.xml><?xml version="1.0" encoding="utf-8"?>
<a:themeOverride xmlns:a="http://schemas.openxmlformats.org/drawingml/2006/main">
  <a:clrScheme name="Earth">
    <a:dk1>
      <a:sysClr val="windowText" lastClr="000000"/>
    </a:dk1>
    <a:lt1>
      <a:sysClr val="window" lastClr="FFFFFF"/>
    </a:lt1>
    <a:dk2>
      <a:srgbClr val="051618"/>
    </a:dk2>
    <a:lt2>
      <a:srgbClr val="E8E8DF"/>
    </a:lt2>
    <a:accent1>
      <a:srgbClr val="2D714C"/>
    </a:accent1>
    <a:accent2>
      <a:srgbClr val="1F7985"/>
    </a:accent2>
    <a:accent3>
      <a:srgbClr val="0D6756"/>
    </a:accent3>
    <a:accent4>
      <a:srgbClr val="40945E"/>
    </a:accent4>
    <a:accent5>
      <a:srgbClr val="389896"/>
    </a:accent5>
    <a:accent6>
      <a:srgbClr val="64924A"/>
    </a:accent6>
    <a:hlink>
      <a:srgbClr val="1F855C"/>
    </a:hlink>
    <a:folHlink>
      <a:srgbClr val="227390"/>
    </a:folHlink>
  </a:clrScheme>
</a:themeOverride>
</file>

<file path=ppt/theme/themeOverride4.xml><?xml version="1.0" encoding="utf-8"?>
<a:themeOverride xmlns:a="http://schemas.openxmlformats.org/drawingml/2006/main">
  <a:clrScheme name="Earth">
    <a:dk1>
      <a:sysClr val="windowText" lastClr="000000"/>
    </a:dk1>
    <a:lt1>
      <a:sysClr val="window" lastClr="FFFFFF"/>
    </a:lt1>
    <a:dk2>
      <a:srgbClr val="051618"/>
    </a:dk2>
    <a:lt2>
      <a:srgbClr val="E8E8DF"/>
    </a:lt2>
    <a:accent1>
      <a:srgbClr val="2D714C"/>
    </a:accent1>
    <a:accent2>
      <a:srgbClr val="1F7985"/>
    </a:accent2>
    <a:accent3>
      <a:srgbClr val="0D6756"/>
    </a:accent3>
    <a:accent4>
      <a:srgbClr val="40945E"/>
    </a:accent4>
    <a:accent5>
      <a:srgbClr val="389896"/>
    </a:accent5>
    <a:accent6>
      <a:srgbClr val="64924A"/>
    </a:accent6>
    <a:hlink>
      <a:srgbClr val="1F855C"/>
    </a:hlink>
    <a:folHlink>
      <a:srgbClr val="227390"/>
    </a:folHlink>
  </a:clrScheme>
</a:themeOverride>
</file>

<file path=ppt/theme/themeOverride5.xml><?xml version="1.0" encoding="utf-8"?>
<a:themeOverride xmlns:a="http://schemas.openxmlformats.org/drawingml/2006/main">
  <a:clrScheme name="Earth">
    <a:dk1>
      <a:sysClr val="windowText" lastClr="000000"/>
    </a:dk1>
    <a:lt1>
      <a:sysClr val="window" lastClr="FFFFFF"/>
    </a:lt1>
    <a:dk2>
      <a:srgbClr val="051618"/>
    </a:dk2>
    <a:lt2>
      <a:srgbClr val="E8E8DF"/>
    </a:lt2>
    <a:accent1>
      <a:srgbClr val="2D714C"/>
    </a:accent1>
    <a:accent2>
      <a:srgbClr val="1F7985"/>
    </a:accent2>
    <a:accent3>
      <a:srgbClr val="0D6756"/>
    </a:accent3>
    <a:accent4>
      <a:srgbClr val="40945E"/>
    </a:accent4>
    <a:accent5>
      <a:srgbClr val="389896"/>
    </a:accent5>
    <a:accent6>
      <a:srgbClr val="64924A"/>
    </a:accent6>
    <a:hlink>
      <a:srgbClr val="1F855C"/>
    </a:hlink>
    <a:folHlink>
      <a:srgbClr val="227390"/>
    </a:folHlink>
  </a:clrScheme>
</a:themeOverride>
</file>

<file path=ppt/theme/themeOverride6.xml><?xml version="1.0" encoding="utf-8"?>
<a:themeOverride xmlns:a="http://schemas.openxmlformats.org/drawingml/2006/main">
  <a:clrScheme name="Earth">
    <a:dk1>
      <a:sysClr val="windowText" lastClr="000000"/>
    </a:dk1>
    <a:lt1>
      <a:sysClr val="window" lastClr="FFFFFF"/>
    </a:lt1>
    <a:dk2>
      <a:srgbClr val="051618"/>
    </a:dk2>
    <a:lt2>
      <a:srgbClr val="E8E8DF"/>
    </a:lt2>
    <a:accent1>
      <a:srgbClr val="2D714C"/>
    </a:accent1>
    <a:accent2>
      <a:srgbClr val="1F7985"/>
    </a:accent2>
    <a:accent3>
      <a:srgbClr val="0D6756"/>
    </a:accent3>
    <a:accent4>
      <a:srgbClr val="40945E"/>
    </a:accent4>
    <a:accent5>
      <a:srgbClr val="389896"/>
    </a:accent5>
    <a:accent6>
      <a:srgbClr val="64924A"/>
    </a:accent6>
    <a:hlink>
      <a:srgbClr val="1F855C"/>
    </a:hlink>
    <a:folHlink>
      <a:srgbClr val="227390"/>
    </a:folHlink>
  </a:clrScheme>
</a:themeOverride>
</file>

<file path=ppt/theme/themeOverride7.xml><?xml version="1.0" encoding="utf-8"?>
<a:themeOverride xmlns:a="http://schemas.openxmlformats.org/drawingml/2006/main">
  <a:clrScheme name="Earth">
    <a:dk1>
      <a:sysClr val="windowText" lastClr="000000"/>
    </a:dk1>
    <a:lt1>
      <a:sysClr val="window" lastClr="FFFFFF"/>
    </a:lt1>
    <a:dk2>
      <a:srgbClr val="051618"/>
    </a:dk2>
    <a:lt2>
      <a:srgbClr val="E8E8DF"/>
    </a:lt2>
    <a:accent1>
      <a:srgbClr val="2D714C"/>
    </a:accent1>
    <a:accent2>
      <a:srgbClr val="1F7985"/>
    </a:accent2>
    <a:accent3>
      <a:srgbClr val="0D6756"/>
    </a:accent3>
    <a:accent4>
      <a:srgbClr val="40945E"/>
    </a:accent4>
    <a:accent5>
      <a:srgbClr val="389896"/>
    </a:accent5>
    <a:accent6>
      <a:srgbClr val="64924A"/>
    </a:accent6>
    <a:hlink>
      <a:srgbClr val="1F855C"/>
    </a:hlink>
    <a:folHlink>
      <a:srgbClr val="227390"/>
    </a:folHlink>
  </a:clrScheme>
</a:themeOverride>
</file>

<file path=ppt/theme/themeOverride8.xml><?xml version="1.0" encoding="utf-8"?>
<a:themeOverride xmlns:a="http://schemas.openxmlformats.org/drawingml/2006/main">
  <a:clrScheme name="Earth">
    <a:dk1>
      <a:sysClr val="windowText" lastClr="000000"/>
    </a:dk1>
    <a:lt1>
      <a:sysClr val="window" lastClr="FFFFFF"/>
    </a:lt1>
    <a:dk2>
      <a:srgbClr val="051618"/>
    </a:dk2>
    <a:lt2>
      <a:srgbClr val="E8E8DF"/>
    </a:lt2>
    <a:accent1>
      <a:srgbClr val="2D714C"/>
    </a:accent1>
    <a:accent2>
      <a:srgbClr val="1F7985"/>
    </a:accent2>
    <a:accent3>
      <a:srgbClr val="0D6756"/>
    </a:accent3>
    <a:accent4>
      <a:srgbClr val="40945E"/>
    </a:accent4>
    <a:accent5>
      <a:srgbClr val="389896"/>
    </a:accent5>
    <a:accent6>
      <a:srgbClr val="64924A"/>
    </a:accent6>
    <a:hlink>
      <a:srgbClr val="1F855C"/>
    </a:hlink>
    <a:folHlink>
      <a:srgbClr val="227390"/>
    </a:folHlink>
  </a:clrScheme>
</a:themeOverride>
</file>

<file path=docProps/app.xml><?xml version="1.0" encoding="utf-8"?>
<Properties xmlns="http://schemas.openxmlformats.org/officeDocument/2006/extended-properties" xmlns:vt="http://schemas.openxmlformats.org/officeDocument/2006/docPropsVTypes">
  <Template/>
  <TotalTime>316</TotalTime>
  <Words>1180</Words>
  <Application>Microsoft Office PowerPoint</Application>
  <PresentationFormat>Panoramiczny</PresentationFormat>
  <Paragraphs>72</Paragraphs>
  <Slides>16</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16</vt:i4>
      </vt:variant>
    </vt:vector>
  </HeadingPairs>
  <TitlesOfParts>
    <vt:vector size="21" baseType="lpstr">
      <vt:lpstr>Amasis MT Pro Black</vt:lpstr>
      <vt:lpstr>Arial</vt:lpstr>
      <vt:lpstr>Trade Gothic Next Cond</vt:lpstr>
      <vt:lpstr>Trade Gothic Next Light</vt:lpstr>
      <vt:lpstr>PortalVTI</vt:lpstr>
      <vt:lpstr>Gabriel Narutowicz</vt:lpstr>
      <vt:lpstr>Spis Treści</vt:lpstr>
      <vt:lpstr>Historia Pierwszego Prezydenta II Rzeczypospolitej</vt:lpstr>
      <vt:lpstr>Rodzina </vt:lpstr>
      <vt:lpstr>Prezentacja programu PowerPoint</vt:lpstr>
      <vt:lpstr>Edukacja i początek życia w Szwajcarii</vt:lpstr>
      <vt:lpstr>Osiągnięcia inżynieryjne I początek XX wieku</vt:lpstr>
      <vt:lpstr>Osiągnięcia inżynieryjne I początek XX wieku</vt:lpstr>
      <vt:lpstr>Powrót do Niepodległej Polski </vt:lpstr>
      <vt:lpstr>Krótka prezydentura i zamach </vt:lpstr>
      <vt:lpstr>Krótka prezydentura i zamach </vt:lpstr>
      <vt:lpstr>Zamach Niewiadomskiego szczegóły </vt:lpstr>
      <vt:lpstr>Czemu Niewiadomski?</vt:lpstr>
      <vt:lpstr>Czemu Niewiadomski?</vt:lpstr>
      <vt:lpstr>Podsumowanie</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Gabriel Narutowicz</dc:title>
  <dc:creator>Adam Pietrzak</dc:creator>
  <cp:lastModifiedBy>Anna Mazurkiewicz</cp:lastModifiedBy>
  <cp:revision>13</cp:revision>
  <dcterms:created xsi:type="dcterms:W3CDTF">2024-03-10T09:38:37Z</dcterms:created>
  <dcterms:modified xsi:type="dcterms:W3CDTF">2024-03-24T22:03:04Z</dcterms:modified>
</cp:coreProperties>
</file>